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82" r:id="rId5"/>
    <p:sldId id="292" r:id="rId6"/>
    <p:sldId id="284" r:id="rId7"/>
    <p:sldId id="297" r:id="rId8"/>
    <p:sldId id="293" r:id="rId9"/>
    <p:sldId id="291" r:id="rId10"/>
    <p:sldId id="298" r:id="rId11"/>
    <p:sldId id="299" r:id="rId12"/>
    <p:sldId id="300" r:id="rId13"/>
    <p:sldId id="301" r:id="rId14"/>
    <p:sldId id="294" r:id="rId15"/>
    <p:sldId id="302" r:id="rId16"/>
    <p:sldId id="303" r:id="rId17"/>
    <p:sldId id="304" r:id="rId18"/>
    <p:sldId id="305" r:id="rId19"/>
    <p:sldId id="306" r:id="rId20"/>
    <p:sldId id="307" r:id="rId21"/>
    <p:sldId id="308" r:id="rId22"/>
    <p:sldId id="309" r:id="rId23"/>
    <p:sldId id="31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31" autoAdjust="0"/>
  </p:normalViewPr>
  <p:slideViewPr>
    <p:cSldViewPr snapToGrid="0">
      <p:cViewPr varScale="1">
        <p:scale>
          <a:sx n="67" d="100"/>
          <a:sy n="67" d="100"/>
        </p:scale>
        <p:origin x="644" y="5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0" d="100"/>
          <a:sy n="60" d="100"/>
        </p:scale>
        <p:origin x="242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1/25/2021</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1/25/2021</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1</a:t>
            </a:fld>
            <a:endParaRPr lang="en-US" noProof="0"/>
          </a:p>
        </p:txBody>
      </p:sp>
    </p:spTree>
    <p:extLst>
      <p:ext uri="{BB962C8B-B14F-4D97-AF65-F5344CB8AC3E}">
        <p14:creationId xmlns:p14="http://schemas.microsoft.com/office/powerpoint/2010/main" val="386151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10</a:t>
            </a:fld>
            <a:endParaRPr lang="en-US" noProof="0"/>
          </a:p>
        </p:txBody>
      </p:sp>
    </p:spTree>
    <p:extLst>
      <p:ext uri="{BB962C8B-B14F-4D97-AF65-F5344CB8AC3E}">
        <p14:creationId xmlns:p14="http://schemas.microsoft.com/office/powerpoint/2010/main" val="2138188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11</a:t>
            </a:fld>
            <a:endParaRPr lang="en-US" noProof="0"/>
          </a:p>
        </p:txBody>
      </p:sp>
    </p:spTree>
    <p:extLst>
      <p:ext uri="{BB962C8B-B14F-4D97-AF65-F5344CB8AC3E}">
        <p14:creationId xmlns:p14="http://schemas.microsoft.com/office/powerpoint/2010/main" val="1128203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12</a:t>
            </a:fld>
            <a:endParaRPr lang="en-US" noProof="0"/>
          </a:p>
        </p:txBody>
      </p:sp>
    </p:spTree>
    <p:extLst>
      <p:ext uri="{BB962C8B-B14F-4D97-AF65-F5344CB8AC3E}">
        <p14:creationId xmlns:p14="http://schemas.microsoft.com/office/powerpoint/2010/main" val="1271487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13</a:t>
            </a:fld>
            <a:endParaRPr lang="en-US" noProof="0"/>
          </a:p>
        </p:txBody>
      </p:sp>
    </p:spTree>
    <p:extLst>
      <p:ext uri="{BB962C8B-B14F-4D97-AF65-F5344CB8AC3E}">
        <p14:creationId xmlns:p14="http://schemas.microsoft.com/office/powerpoint/2010/main" val="52417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14</a:t>
            </a:fld>
            <a:endParaRPr lang="en-US" noProof="0"/>
          </a:p>
        </p:txBody>
      </p:sp>
    </p:spTree>
    <p:extLst>
      <p:ext uri="{BB962C8B-B14F-4D97-AF65-F5344CB8AC3E}">
        <p14:creationId xmlns:p14="http://schemas.microsoft.com/office/powerpoint/2010/main" val="1932836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15</a:t>
            </a:fld>
            <a:endParaRPr lang="en-US" noProof="0"/>
          </a:p>
        </p:txBody>
      </p:sp>
    </p:spTree>
    <p:extLst>
      <p:ext uri="{BB962C8B-B14F-4D97-AF65-F5344CB8AC3E}">
        <p14:creationId xmlns:p14="http://schemas.microsoft.com/office/powerpoint/2010/main" val="1082613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16</a:t>
            </a:fld>
            <a:endParaRPr lang="en-US" noProof="0"/>
          </a:p>
        </p:txBody>
      </p:sp>
    </p:spTree>
    <p:extLst>
      <p:ext uri="{BB962C8B-B14F-4D97-AF65-F5344CB8AC3E}">
        <p14:creationId xmlns:p14="http://schemas.microsoft.com/office/powerpoint/2010/main" val="1266701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17</a:t>
            </a:fld>
            <a:endParaRPr lang="en-US" noProof="0"/>
          </a:p>
        </p:txBody>
      </p:sp>
    </p:spTree>
    <p:extLst>
      <p:ext uri="{BB962C8B-B14F-4D97-AF65-F5344CB8AC3E}">
        <p14:creationId xmlns:p14="http://schemas.microsoft.com/office/powerpoint/2010/main" val="1910332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18</a:t>
            </a:fld>
            <a:endParaRPr lang="en-US" noProof="0"/>
          </a:p>
        </p:txBody>
      </p:sp>
    </p:spTree>
    <p:extLst>
      <p:ext uri="{BB962C8B-B14F-4D97-AF65-F5344CB8AC3E}">
        <p14:creationId xmlns:p14="http://schemas.microsoft.com/office/powerpoint/2010/main" val="1454870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19</a:t>
            </a:fld>
            <a:endParaRPr lang="en-US" noProof="0"/>
          </a:p>
        </p:txBody>
      </p:sp>
    </p:spTree>
    <p:extLst>
      <p:ext uri="{BB962C8B-B14F-4D97-AF65-F5344CB8AC3E}">
        <p14:creationId xmlns:p14="http://schemas.microsoft.com/office/powerpoint/2010/main" val="15487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2</a:t>
            </a:fld>
            <a:endParaRPr lang="en-US" noProof="0"/>
          </a:p>
        </p:txBody>
      </p:sp>
    </p:spTree>
    <p:extLst>
      <p:ext uri="{BB962C8B-B14F-4D97-AF65-F5344CB8AC3E}">
        <p14:creationId xmlns:p14="http://schemas.microsoft.com/office/powerpoint/2010/main" val="2457486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20</a:t>
            </a:fld>
            <a:endParaRPr lang="en-US" noProof="0"/>
          </a:p>
        </p:txBody>
      </p:sp>
    </p:spTree>
    <p:extLst>
      <p:ext uri="{BB962C8B-B14F-4D97-AF65-F5344CB8AC3E}">
        <p14:creationId xmlns:p14="http://schemas.microsoft.com/office/powerpoint/2010/main" val="1598395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3</a:t>
            </a:fld>
            <a:endParaRPr lang="en-US" noProof="0"/>
          </a:p>
        </p:txBody>
      </p:sp>
    </p:spTree>
    <p:extLst>
      <p:ext uri="{BB962C8B-B14F-4D97-AF65-F5344CB8AC3E}">
        <p14:creationId xmlns:p14="http://schemas.microsoft.com/office/powerpoint/2010/main" val="2589358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4</a:t>
            </a:fld>
            <a:endParaRPr lang="en-US" noProof="0"/>
          </a:p>
        </p:txBody>
      </p:sp>
    </p:spTree>
    <p:extLst>
      <p:ext uri="{BB962C8B-B14F-4D97-AF65-F5344CB8AC3E}">
        <p14:creationId xmlns:p14="http://schemas.microsoft.com/office/powerpoint/2010/main" val="3973603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5</a:t>
            </a:fld>
            <a:endParaRPr lang="en-US" noProof="0"/>
          </a:p>
        </p:txBody>
      </p:sp>
    </p:spTree>
    <p:extLst>
      <p:ext uri="{BB962C8B-B14F-4D97-AF65-F5344CB8AC3E}">
        <p14:creationId xmlns:p14="http://schemas.microsoft.com/office/powerpoint/2010/main" val="3546845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6</a:t>
            </a:fld>
            <a:endParaRPr lang="en-US" noProof="0"/>
          </a:p>
        </p:txBody>
      </p:sp>
    </p:spTree>
    <p:extLst>
      <p:ext uri="{BB962C8B-B14F-4D97-AF65-F5344CB8AC3E}">
        <p14:creationId xmlns:p14="http://schemas.microsoft.com/office/powerpoint/2010/main" val="4007157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7</a:t>
            </a:fld>
            <a:endParaRPr lang="en-US" noProof="0"/>
          </a:p>
        </p:txBody>
      </p:sp>
    </p:spTree>
    <p:extLst>
      <p:ext uri="{BB962C8B-B14F-4D97-AF65-F5344CB8AC3E}">
        <p14:creationId xmlns:p14="http://schemas.microsoft.com/office/powerpoint/2010/main" val="1222704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8</a:t>
            </a:fld>
            <a:endParaRPr lang="en-US" noProof="0"/>
          </a:p>
        </p:txBody>
      </p:sp>
    </p:spTree>
    <p:extLst>
      <p:ext uri="{BB962C8B-B14F-4D97-AF65-F5344CB8AC3E}">
        <p14:creationId xmlns:p14="http://schemas.microsoft.com/office/powerpoint/2010/main" val="2727139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9</a:t>
            </a:fld>
            <a:endParaRPr lang="en-US" noProof="0"/>
          </a:p>
        </p:txBody>
      </p:sp>
    </p:spTree>
    <p:extLst>
      <p:ext uri="{BB962C8B-B14F-4D97-AF65-F5344CB8AC3E}">
        <p14:creationId xmlns:p14="http://schemas.microsoft.com/office/powerpoint/2010/main" val="3271117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Imag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9980476" y="0"/>
            <a:ext cx="2211524" cy="685800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tx1"/>
                </a:solidFill>
                <a:latin typeface="+mj-lt"/>
              </a:defRPr>
            </a:lvl1pPr>
          </a:lstStyle>
          <a:p>
            <a:r>
              <a:rPr lang="en-US"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11904" y="4650539"/>
            <a:ext cx="3401478" cy="1192038"/>
          </a:xfrm>
          <a:solidFill>
            <a:schemeClr val="tx1"/>
          </a:solidFill>
        </p:spPr>
        <p:txBody>
          <a:bodyPr lIns="252000" tIns="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91980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916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3572900" y="1511476"/>
            <a:ext cx="2916000" cy="467924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6713800" y="1511475"/>
            <a:ext cx="2916000"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91980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1764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290450" y="1512000"/>
            <a:ext cx="1764000"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148900" y="1512000"/>
            <a:ext cx="1764000"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007350" y="1507535"/>
            <a:ext cx="1764000"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7865800" y="1507535"/>
            <a:ext cx="1764000" cy="468371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B5A8293F-A5B5-4FCC-BF27-A25B1BAFF245}"/>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1" y="1008000"/>
            <a:ext cx="9198116"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E801980-CBAE-4A50-886D-54D7BB2E19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DF756E-F310-4229-ACDD-055D299A95FB}"/>
              </a:ext>
            </a:extLst>
          </p:cNvPr>
          <p:cNvSpPr/>
          <p:nvPr userDrawn="1"/>
        </p:nvSpPr>
        <p:spPr>
          <a:xfrm>
            <a:off x="6297105" y="424206"/>
            <a:ext cx="5505254" cy="57314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E25951D2-91DB-40E7-95D5-4B372602DEB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9" name="Subtitle 2">
            <a:extLst>
              <a:ext uri="{FF2B5EF4-FFF2-40B4-BE49-F238E27FC236}">
                <a16:creationId xmlns:a16="http://schemas.microsoft.com/office/drawing/2014/main" id="{07666241-4AF6-458A-A571-6C6C291D72F1}"/>
              </a:ext>
            </a:extLst>
          </p:cNvPr>
          <p:cNvSpPr>
            <a:spLocks noGrp="1"/>
          </p:cNvSpPr>
          <p:nvPr>
            <p:ph type="subTitle" idx="1"/>
          </p:nvPr>
        </p:nvSpPr>
        <p:spPr>
          <a:xfrm>
            <a:off x="6532775" y="3639199"/>
            <a:ext cx="5053936"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Title 5">
            <a:extLst>
              <a:ext uri="{FF2B5EF4-FFF2-40B4-BE49-F238E27FC236}">
                <a16:creationId xmlns:a16="http://schemas.microsoft.com/office/drawing/2014/main" id="{6F4F2BBF-F210-4954-9C73-A0030AACDDFE}"/>
              </a:ext>
            </a:extLst>
          </p:cNvPr>
          <p:cNvSpPr>
            <a:spLocks noGrp="1"/>
          </p:cNvSpPr>
          <p:nvPr>
            <p:ph type="title" hasCustomPrompt="1"/>
          </p:nvPr>
        </p:nvSpPr>
        <p:spPr>
          <a:xfrm>
            <a:off x="6532775" y="993303"/>
            <a:ext cx="5053936" cy="2513468"/>
          </a:xfrm>
        </p:spPr>
        <p:txBody>
          <a:bodyPr/>
          <a:lstStyle>
            <a:lvl1pPr>
              <a:defRPr sz="5400" cap="none">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227779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Content Placeholder 2">
            <a:extLst>
              <a:ext uri="{FF2B5EF4-FFF2-40B4-BE49-F238E27FC236}">
                <a16:creationId xmlns:a16="http://schemas.microsoft.com/office/drawing/2014/main" id="{FD1EE834-4B70-4715-8346-1C0298347EE0}"/>
              </a:ext>
            </a:extLst>
          </p:cNvPr>
          <p:cNvSpPr>
            <a:spLocks noGrp="1"/>
          </p:cNvSpPr>
          <p:nvPr>
            <p:ph idx="1" hasCustomPrompt="1"/>
          </p:nvPr>
        </p:nvSpPr>
        <p:spPr>
          <a:xfrm>
            <a:off x="432000" y="1046375"/>
            <a:ext cx="9198000" cy="51305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80088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Content Placeholder 2">
            <a:extLst>
              <a:ext uri="{FF2B5EF4-FFF2-40B4-BE49-F238E27FC236}">
                <a16:creationId xmlns:a16="http://schemas.microsoft.com/office/drawing/2014/main" id="{EAE43F4C-1A64-4197-A44B-E6EB874E243B}"/>
              </a:ext>
            </a:extLst>
          </p:cNvPr>
          <p:cNvSpPr>
            <a:spLocks noGrp="1"/>
          </p:cNvSpPr>
          <p:nvPr>
            <p:ph sz="half" idx="1" hasCustomPrompt="1"/>
          </p:nvPr>
        </p:nvSpPr>
        <p:spPr>
          <a:xfrm>
            <a:off x="432000" y="1046376"/>
            <a:ext cx="4435831" cy="51305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a:extLst>
              <a:ext uri="{FF2B5EF4-FFF2-40B4-BE49-F238E27FC236}">
                <a16:creationId xmlns:a16="http://schemas.microsoft.com/office/drawing/2014/main" id="{D7B3F5B8-DC28-4878-AC9F-D434D7542D8F}"/>
              </a:ext>
            </a:extLst>
          </p:cNvPr>
          <p:cNvSpPr>
            <a:spLocks noGrp="1"/>
          </p:cNvSpPr>
          <p:nvPr>
            <p:ph sz="half" idx="2" hasCustomPrompt="1"/>
          </p:nvPr>
        </p:nvSpPr>
        <p:spPr>
          <a:xfrm>
            <a:off x="5194169" y="1046376"/>
            <a:ext cx="4435831" cy="51305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57439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Text Placeholder 2">
            <a:extLst>
              <a:ext uri="{FF2B5EF4-FFF2-40B4-BE49-F238E27FC236}">
                <a16:creationId xmlns:a16="http://schemas.microsoft.com/office/drawing/2014/main" id="{CB97B01E-88B2-448F-BD96-A1AAFA39AC1E}"/>
              </a:ext>
            </a:extLst>
          </p:cNvPr>
          <p:cNvSpPr>
            <a:spLocks noGrp="1"/>
          </p:cNvSpPr>
          <p:nvPr>
            <p:ph type="body" idx="1" hasCustomPrompt="1"/>
          </p:nvPr>
        </p:nvSpPr>
        <p:spPr>
          <a:xfrm>
            <a:off x="432000" y="1068420"/>
            <a:ext cx="4434840" cy="823912"/>
          </a:xfrm>
          <a:solidFill>
            <a:schemeClr val="tx1"/>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8" name="Text Placeholder 4">
            <a:extLst>
              <a:ext uri="{FF2B5EF4-FFF2-40B4-BE49-F238E27FC236}">
                <a16:creationId xmlns:a16="http://schemas.microsoft.com/office/drawing/2014/main" id="{40BADDE2-4EE6-41B4-804C-EBF680128B40}"/>
              </a:ext>
            </a:extLst>
          </p:cNvPr>
          <p:cNvSpPr>
            <a:spLocks noGrp="1"/>
          </p:cNvSpPr>
          <p:nvPr>
            <p:ph type="body" sz="quarter" idx="3" hasCustomPrompt="1"/>
          </p:nvPr>
        </p:nvSpPr>
        <p:spPr>
          <a:xfrm>
            <a:off x="5195160" y="1068420"/>
            <a:ext cx="4434840" cy="823912"/>
          </a:xfrm>
          <a:solidFill>
            <a:schemeClr val="tx1"/>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9" name="Content Placeholder 3">
            <a:extLst>
              <a:ext uri="{FF2B5EF4-FFF2-40B4-BE49-F238E27FC236}">
                <a16:creationId xmlns:a16="http://schemas.microsoft.com/office/drawing/2014/main" id="{BB0A14E0-899D-4594-BC9E-AE89BF0D3AB7}"/>
              </a:ext>
            </a:extLst>
          </p:cNvPr>
          <p:cNvSpPr>
            <a:spLocks noGrp="1"/>
          </p:cNvSpPr>
          <p:nvPr>
            <p:ph sz="half" idx="2" hasCustomPrompt="1"/>
          </p:nvPr>
        </p:nvSpPr>
        <p:spPr>
          <a:xfrm>
            <a:off x="432001" y="2096752"/>
            <a:ext cx="4434840" cy="409291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5">
            <a:extLst>
              <a:ext uri="{FF2B5EF4-FFF2-40B4-BE49-F238E27FC236}">
                <a16:creationId xmlns:a16="http://schemas.microsoft.com/office/drawing/2014/main" id="{2C699014-D902-4E9A-80CD-8D2BCFE67097}"/>
              </a:ext>
            </a:extLst>
          </p:cNvPr>
          <p:cNvSpPr>
            <a:spLocks noGrp="1"/>
          </p:cNvSpPr>
          <p:nvPr>
            <p:ph sz="quarter" idx="4" hasCustomPrompt="1"/>
          </p:nvPr>
        </p:nvSpPr>
        <p:spPr>
          <a:xfrm>
            <a:off x="5195160" y="2096752"/>
            <a:ext cx="4434840" cy="409291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6346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Title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anchor="b"/>
          <a:lstStyle>
            <a:lvl1pPr>
              <a:defRPr sz="2800"/>
            </a:lvl1pPr>
          </a:lstStyle>
          <a:p>
            <a:r>
              <a:rPr lang="en-US" noProof="0"/>
              <a:t>Click to edit Master title style</a:t>
            </a:r>
          </a:p>
        </p:txBody>
      </p:sp>
      <p:sp>
        <p:nvSpPr>
          <p:cNvPr id="9" name="Text Placeholder 3">
            <a:extLst>
              <a:ext uri="{FF2B5EF4-FFF2-40B4-BE49-F238E27FC236}">
                <a16:creationId xmlns:a16="http://schemas.microsoft.com/office/drawing/2014/main" id="{0B6B7795-36CC-459B-AE8B-7FB2F40AF37C}"/>
              </a:ext>
            </a:extLst>
          </p:cNvPr>
          <p:cNvSpPr>
            <a:spLocks noGrp="1"/>
          </p:cNvSpPr>
          <p:nvPr>
            <p:ph type="body" sz="half" idx="2" hasCustomPrompt="1"/>
          </p:nvPr>
        </p:nvSpPr>
        <p:spPr>
          <a:xfrm>
            <a:off x="432001" y="2057400"/>
            <a:ext cx="3159612" cy="4126584"/>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Content Placeholder 2">
            <a:extLst>
              <a:ext uri="{FF2B5EF4-FFF2-40B4-BE49-F238E27FC236}">
                <a16:creationId xmlns:a16="http://schemas.microsoft.com/office/drawing/2014/main" id="{79F53EF1-D412-467C-B7CE-30536F140AE1}"/>
              </a:ext>
            </a:extLst>
          </p:cNvPr>
          <p:cNvSpPr>
            <a:spLocks noGrp="1"/>
          </p:cNvSpPr>
          <p:nvPr>
            <p:ph idx="1" hasCustomPrompt="1"/>
          </p:nvPr>
        </p:nvSpPr>
        <p:spPr>
          <a:xfrm>
            <a:off x="3770722" y="457201"/>
            <a:ext cx="6023727" cy="5726784"/>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72000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Title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anchor="b"/>
          <a:lstStyle>
            <a:lvl1pPr>
              <a:defRPr sz="2800"/>
            </a:lvl1pPr>
          </a:lstStyle>
          <a:p>
            <a:r>
              <a:rPr lang="en-US" noProof="0"/>
              <a:t>Click to edit Master title style</a:t>
            </a:r>
          </a:p>
        </p:txBody>
      </p:sp>
      <p:sp>
        <p:nvSpPr>
          <p:cNvPr id="9" name="Text Placeholder 3">
            <a:extLst>
              <a:ext uri="{FF2B5EF4-FFF2-40B4-BE49-F238E27FC236}">
                <a16:creationId xmlns:a16="http://schemas.microsoft.com/office/drawing/2014/main" id="{0B6B7795-36CC-459B-AE8B-7FB2F40AF37C}"/>
              </a:ext>
            </a:extLst>
          </p:cNvPr>
          <p:cNvSpPr>
            <a:spLocks noGrp="1"/>
          </p:cNvSpPr>
          <p:nvPr>
            <p:ph type="body" sz="half" idx="2" hasCustomPrompt="1"/>
          </p:nvPr>
        </p:nvSpPr>
        <p:spPr>
          <a:xfrm>
            <a:off x="432001" y="2057400"/>
            <a:ext cx="3159612" cy="4126584"/>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2" name="Picture Placeholder 2">
            <a:extLst>
              <a:ext uri="{FF2B5EF4-FFF2-40B4-BE49-F238E27FC236}">
                <a16:creationId xmlns:a16="http://schemas.microsoft.com/office/drawing/2014/main" id="{10319378-269C-406E-9B84-FCF22DA02EFF}"/>
              </a:ext>
            </a:extLst>
          </p:cNvPr>
          <p:cNvSpPr>
            <a:spLocks noGrp="1"/>
          </p:cNvSpPr>
          <p:nvPr>
            <p:ph type="pic" idx="1"/>
          </p:nvPr>
        </p:nvSpPr>
        <p:spPr>
          <a:xfrm>
            <a:off x="3788021" y="457201"/>
            <a:ext cx="5949868" cy="57267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02147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377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bwMode="auto">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54ED587-2D2F-4D3F-B55B-C64465AB4EC5}"/>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bg1"/>
                </a:solidFill>
                <a:latin typeface="+mj-lt"/>
              </a:defRPr>
            </a:lvl1pPr>
          </a:lstStyle>
          <a:p>
            <a:r>
              <a:rPr lang="en-US"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18115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2310D190-B83D-438A-91BC-470C41B22A29}"/>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Large Image">
    <p:bg>
      <p:bgPr>
        <a:solidFill>
          <a:schemeClr val="bg1"/>
        </a:solidFill>
        <a:effectLst/>
      </p:bgPr>
    </p:bg>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069FFAE5-B16E-4571-88F7-52FA5354B1A1}"/>
              </a:ext>
            </a:extLst>
          </p:cNvPr>
          <p:cNvSpPr>
            <a:spLocks noGrp="1"/>
          </p:cNvSpPr>
          <p:nvPr>
            <p:ph type="pic" sz="quarter" idx="13" hasCustomPrompt="1"/>
          </p:nvPr>
        </p:nvSpPr>
        <p:spPr>
          <a:xfrm>
            <a:off x="69273" y="63691"/>
            <a:ext cx="9911201" cy="6727346"/>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bg1"/>
                </a:solidFill>
                <a:latin typeface="+mj-lt"/>
              </a:defRPr>
            </a:lvl1pPr>
          </a:lstStyle>
          <a:p>
            <a:r>
              <a:rPr lang="en-US"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409473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8" name="Picture Placeholder 1">
            <a:extLst>
              <a:ext uri="{FF2B5EF4-FFF2-40B4-BE49-F238E27FC236}">
                <a16:creationId xmlns:a16="http://schemas.microsoft.com/office/drawing/2014/main" id="{1599E2D7-24B3-4D66-9AFB-83C1AEC4DBBB}"/>
              </a:ext>
            </a:extLst>
          </p:cNvPr>
          <p:cNvSpPr>
            <a:spLocks noGrp="1"/>
          </p:cNvSpPr>
          <p:nvPr>
            <p:ph type="pic" sz="quarter" idx="33" hasCustomPrompt="1"/>
          </p:nvPr>
        </p:nvSpPr>
        <p:spPr>
          <a:xfrm>
            <a:off x="9980476" y="0"/>
            <a:ext cx="2211524" cy="619200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445086" y="1807950"/>
            <a:ext cx="5184913" cy="432000"/>
          </a:xfrm>
        </p:spPr>
        <p:txBody>
          <a:bodyPr/>
          <a:lstStyle>
            <a:lvl1pPr algn="r">
              <a:defRPr>
                <a:solidFill>
                  <a:schemeClr val="tx1"/>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444886" y="2383950"/>
            <a:ext cx="5184913" cy="360000"/>
          </a:xfrm>
        </p:spPr>
        <p:txBody>
          <a:bodyPr/>
          <a:lstStyle>
            <a:lvl1pPr marL="0" indent="0" algn="r">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445000" y="2908300"/>
            <a:ext cx="5184800" cy="3283700"/>
          </a:xfrm>
          <a:solidFill>
            <a:schemeClr val="bg1"/>
          </a:solidFill>
        </p:spPr>
        <p:txBody>
          <a:bodyPr lIns="180000" tIns="252000" rIns="25200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23393" y="1343906"/>
            <a:ext cx="3736800" cy="3933645"/>
          </a:xfrm>
          <a:solidFill>
            <a:schemeClr val="bg1"/>
          </a:solidFill>
        </p:spPr>
        <p:txBody>
          <a:bodyPr lIns="180000" tIns="180000" rIns="18000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a:lstStyle/>
          <a:p>
            <a:fld id="{19B51A1E-902D-48AF-9020-955120F399B6}" type="slidenum">
              <a:rPr lang="en-US" noProof="0" smtClean="0"/>
              <a:pPr/>
              <a:t>‹#›</a:t>
            </a:fld>
            <a:endParaRPr lang="en-US" noProof="0" dirty="0"/>
          </a:p>
        </p:txBody>
      </p:sp>
      <p:sp>
        <p:nvSpPr>
          <p:cNvPr id="9" name="Picture Placeholder 6">
            <a:extLst>
              <a:ext uri="{FF2B5EF4-FFF2-40B4-BE49-F238E27FC236}">
                <a16:creationId xmlns:a16="http://schemas.microsoft.com/office/drawing/2014/main" id="{492C2A1D-F7BD-46B6-BC01-15D365ACD50B}"/>
              </a:ext>
            </a:extLst>
          </p:cNvPr>
          <p:cNvSpPr>
            <a:spLocks noGrp="1"/>
          </p:cNvSpPr>
          <p:nvPr>
            <p:ph type="pic" sz="quarter" idx="14" hasCustomPrompt="1"/>
          </p:nvPr>
        </p:nvSpPr>
        <p:spPr>
          <a:xfrm>
            <a:off x="7560193" y="1344803"/>
            <a:ext cx="3737526" cy="3933645"/>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6" name="Title 5">
            <a:extLst>
              <a:ext uri="{FF2B5EF4-FFF2-40B4-BE49-F238E27FC236}">
                <a16:creationId xmlns:a16="http://schemas.microsoft.com/office/drawing/2014/main" id="{7F4F1543-153D-4F77-A4A9-C9BBA1C2052E}"/>
              </a:ext>
            </a:extLst>
          </p:cNvPr>
          <p:cNvSpPr>
            <a:spLocks noGrp="1"/>
          </p:cNvSpPr>
          <p:nvPr>
            <p:ph type="title"/>
          </p:nvPr>
        </p:nvSpPr>
        <p:spPr>
          <a:xfrm>
            <a:off x="432000" y="432000"/>
            <a:ext cx="9131100" cy="432000"/>
          </a:xfrm>
        </p:spPr>
        <p:txBody>
          <a:bodyPr/>
          <a:lstStyle/>
          <a:p>
            <a:r>
              <a:rPr lang="en-US" noProof="0"/>
              <a:t>Click to edit Master title style</a:t>
            </a:r>
          </a:p>
        </p:txBody>
      </p:sp>
      <p:sp>
        <p:nvSpPr>
          <p:cNvPr id="11" name="Subtitle 2">
            <a:extLst>
              <a:ext uri="{FF2B5EF4-FFF2-40B4-BE49-F238E27FC236}">
                <a16:creationId xmlns:a16="http://schemas.microsoft.com/office/drawing/2014/main" id="{9FAA210E-391A-499A-89D5-F222045FD1A4}"/>
              </a:ext>
            </a:extLst>
          </p:cNvPr>
          <p:cNvSpPr>
            <a:spLocks noGrp="1"/>
          </p:cNvSpPr>
          <p:nvPr>
            <p:ph type="body" sz="quarter" idx="32" hasCustomPrompt="1"/>
          </p:nvPr>
        </p:nvSpPr>
        <p:spPr>
          <a:xfrm>
            <a:off x="431800" y="1008000"/>
            <a:ext cx="68959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34719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91980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432296"/>
            <a:ext cx="4500000" cy="527076"/>
          </a:xfrm>
          <a:solidFill>
            <a:schemeClr val="tx1"/>
          </a:solidFill>
        </p:spPr>
        <p:txBody>
          <a:bodyPr lIns="180000" tIns="36000" anchor="ctr"/>
          <a:lstStyle>
            <a:lvl1pPr marL="0" indent="0">
              <a:buNone/>
              <a:defRPr sz="2400" b="1" spc="-15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4500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5129800" y="1433105"/>
            <a:ext cx="4500000" cy="525283"/>
          </a:xfrm>
          <a:solidFill>
            <a:schemeClr val="tx1"/>
          </a:solidFill>
        </p:spPr>
        <p:txBody>
          <a:bodyPr lIns="180000" tIns="36000" anchor="ctr"/>
          <a:lstStyle>
            <a:lvl1pPr marL="0" indent="0">
              <a:buNone/>
              <a:defRPr sz="2400" b="1" spc="-150">
                <a:solidFill>
                  <a:schemeClr val="bg1"/>
                </a:solidFill>
                <a:latin typeface="+mj-lt"/>
              </a:defRPr>
            </a:lvl1pPr>
          </a:lstStyle>
          <a:p>
            <a:pPr lvl="0"/>
            <a:r>
              <a:rPr lang="en-US" noProof="0"/>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5129800" y="2020359"/>
            <a:ext cx="4500000" cy="417089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99200" y="432000"/>
            <a:ext cx="5472113" cy="5759250"/>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75314" y="5096632"/>
            <a:ext cx="2028686" cy="1094618"/>
          </a:xfrm>
        </p:spPr>
        <p:txBody>
          <a:bodyPr anchor="b"/>
          <a:lstStyle>
            <a:lvl1pPr marL="0" indent="0" algn="r">
              <a:buNone/>
              <a:defRPr i="1">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E25951D2-91DB-40E7-95D5-4B372602DEB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16EFF903-F1F3-440A-B12C-9FD51606B03D}"/>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174360" y="2112793"/>
            <a:ext cx="6798250" cy="1674470"/>
          </a:xfrm>
        </p:spPr>
        <p:txBody>
          <a:bodyPr anchor="ctr"/>
          <a:lstStyle>
            <a:lvl1pPr algn="ctr">
              <a:lnSpc>
                <a:spcPct val="100000"/>
              </a:lnSpc>
              <a:defRPr sz="6000" b="1" cap="all" spc="-300" baseline="0">
                <a:solidFill>
                  <a:schemeClr val="tx1"/>
                </a:solidFill>
                <a:latin typeface="+mj-lt"/>
              </a:defRPr>
            </a:lvl1pPr>
          </a:lstStyle>
          <a:p>
            <a:r>
              <a:rPr lang="en-US" noProof="0"/>
              <a:t>Thank you</a:t>
            </a:r>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Text Placeholder 5">
            <a:extLst>
              <a:ext uri="{FF2B5EF4-FFF2-40B4-BE49-F238E27FC236}">
                <a16:creationId xmlns:a16="http://schemas.microsoft.com/office/drawing/2014/main" id="{CA3EFDD3-A9D2-4EB6-BB2A-F6999D9F7EA6}"/>
              </a:ext>
            </a:extLst>
          </p:cNvPr>
          <p:cNvSpPr>
            <a:spLocks noGrp="1"/>
          </p:cNvSpPr>
          <p:nvPr>
            <p:ph type="body" sz="quarter" idx="15" hasCustomPrompt="1"/>
          </p:nvPr>
        </p:nvSpPr>
        <p:spPr>
          <a:xfrm>
            <a:off x="2174361" y="4035727"/>
            <a:ext cx="3329850" cy="382887"/>
          </a:xfrm>
        </p:spPr>
        <p:txBody>
          <a:bodyPr/>
          <a:lstStyle>
            <a:lvl1pPr marL="0" indent="0" algn="r">
              <a:buNone/>
              <a:defRPr sz="2400"/>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2" name="Text Placeholder 6">
            <a:extLst>
              <a:ext uri="{FF2B5EF4-FFF2-40B4-BE49-F238E27FC236}">
                <a16:creationId xmlns:a16="http://schemas.microsoft.com/office/drawing/2014/main" id="{261ED1F7-B623-43D9-9BDA-8808C5CFAFFB}"/>
              </a:ext>
            </a:extLst>
          </p:cNvPr>
          <p:cNvSpPr>
            <a:spLocks noGrp="1"/>
          </p:cNvSpPr>
          <p:nvPr>
            <p:ph type="body" sz="quarter" idx="16" hasCustomPrompt="1"/>
          </p:nvPr>
        </p:nvSpPr>
        <p:spPr>
          <a:xfrm>
            <a:off x="6062268" y="4150118"/>
            <a:ext cx="2910342" cy="238016"/>
          </a:xfrm>
        </p:spPr>
        <p:txBody>
          <a:bodyPr/>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3" name="Text Placeholder 7">
            <a:extLst>
              <a:ext uri="{FF2B5EF4-FFF2-40B4-BE49-F238E27FC236}">
                <a16:creationId xmlns:a16="http://schemas.microsoft.com/office/drawing/2014/main" id="{E27366FC-4115-4122-9CE2-5FA9D424AD51}"/>
              </a:ext>
            </a:extLst>
          </p:cNvPr>
          <p:cNvSpPr>
            <a:spLocks noGrp="1"/>
          </p:cNvSpPr>
          <p:nvPr>
            <p:ph type="body" sz="quarter" idx="17" hasCustomPrompt="1"/>
          </p:nvPr>
        </p:nvSpPr>
        <p:spPr>
          <a:xfrm>
            <a:off x="6062268" y="4540691"/>
            <a:ext cx="2910342" cy="238016"/>
          </a:xfrm>
        </p:spPr>
        <p:txBody>
          <a:bodyPr/>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4" name="Text Placeholder 8">
            <a:extLst>
              <a:ext uri="{FF2B5EF4-FFF2-40B4-BE49-F238E27FC236}">
                <a16:creationId xmlns:a16="http://schemas.microsoft.com/office/drawing/2014/main" id="{DEB36829-2F8B-4E22-AB6D-4111D18AF847}"/>
              </a:ext>
            </a:extLst>
          </p:cNvPr>
          <p:cNvSpPr>
            <a:spLocks noGrp="1"/>
          </p:cNvSpPr>
          <p:nvPr>
            <p:ph type="body" sz="quarter" idx="18" hasCustomPrompt="1"/>
          </p:nvPr>
        </p:nvSpPr>
        <p:spPr>
          <a:xfrm>
            <a:off x="6062268" y="4931263"/>
            <a:ext cx="2910342" cy="238016"/>
          </a:xfrm>
        </p:spPr>
        <p:txBody>
          <a:bodyPr/>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Tree>
    <p:extLst>
      <p:ext uri="{BB962C8B-B14F-4D97-AF65-F5344CB8AC3E}">
        <p14:creationId xmlns:p14="http://schemas.microsoft.com/office/powerpoint/2010/main" val="318901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1" y="1008000"/>
            <a:ext cx="9198116"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3442953D-28FC-41B5-A1BB-BB3BA7CA40B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C8D0EF-1DB6-4ADC-8F31-5AE53BF5EAF4}"/>
              </a:ext>
            </a:extLst>
          </p:cNvPr>
          <p:cNvSpPr/>
          <p:nvPr userDrawn="1"/>
        </p:nvSpPr>
        <p:spPr>
          <a:xfrm>
            <a:off x="69274" y="66963"/>
            <a:ext cx="9911201" cy="6727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62F208ED-79A0-4B2C-A5EE-9D27466BCA3F}"/>
              </a:ext>
            </a:extLst>
          </p:cNvPr>
          <p:cNvSpPr/>
          <p:nvPr userDrawn="1"/>
        </p:nvSpPr>
        <p:spPr>
          <a:xfrm>
            <a:off x="11407775" y="6356350"/>
            <a:ext cx="784225"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9198116"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9198116"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56350"/>
            <a:ext cx="4114800" cy="365125"/>
          </a:xfrm>
          <a:prstGeom prst="rect">
            <a:avLst/>
          </a:prstGeom>
        </p:spPr>
        <p:txBody>
          <a:bodyPr vert="horz" lIns="0" tIns="0" rIns="0" bIns="0" rtlCol="0" anchor="ctr"/>
          <a:lstStyle>
            <a:lvl1pPr algn="l">
              <a:defRPr sz="1200" i="1">
                <a:solidFill>
                  <a:schemeClr val="tx1">
                    <a:lumMod val="75000"/>
                    <a:lumOff val="25000"/>
                  </a:schemeClr>
                </a:solidFill>
                <a:latin typeface="Times New Roman" panose="02020603050405020304" pitchFamily="18" charset="0"/>
                <a:cs typeface="Times New Roman" panose="02020603050405020304" pitchFamily="18" charset="0"/>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47502" y="6401750"/>
            <a:ext cx="278418" cy="274324"/>
          </a:xfrm>
          <a:prstGeom prst="rect">
            <a:avLst/>
          </a:prstGeom>
        </p:spPr>
        <p:txBody>
          <a:bodyPr vert="horz" lIns="0" tIns="0" rIns="0" bIns="0" rtlCol="0" anchor="ctr"/>
          <a:lstStyle>
            <a:lvl1pPr algn="ctr">
              <a:defRPr sz="1200" i="1">
                <a:solidFill>
                  <a:schemeClr val="bg1"/>
                </a:solidFill>
              </a:defRPr>
            </a:lvl1pPr>
          </a:lstStyle>
          <a:p>
            <a:fld id="{19B51A1E-902D-48AF-9020-955120F399B6}" type="slidenum">
              <a:rPr lang="en-US" noProof="0" smtClean="0"/>
              <a:pPr/>
              <a:t>‹#›</a:t>
            </a:fld>
            <a:endParaRPr lang="en-US" noProof="0" dirty="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9630116" y="6346108"/>
            <a:ext cx="1662546" cy="404658"/>
          </a:xfrm>
          <a:prstGeom prst="rect">
            <a:avLst/>
          </a:prstGeom>
          <a:noFill/>
        </p:spPr>
        <p:txBody>
          <a:bodyPr wrap="square" lIns="0" tIns="36000" rIns="0" bIns="0" rtlCol="0">
            <a:spAutoFit/>
          </a:bodyPr>
          <a:lstStyle/>
          <a:p>
            <a:pPr algn="r">
              <a:lnSpc>
                <a:spcPts val="1400"/>
              </a:lnSpc>
            </a:pPr>
            <a:r>
              <a:rPr lang="en-US" sz="1600" b="1" spc="-100" baseline="0" noProof="0" dirty="0">
                <a:solidFill>
                  <a:schemeClr val="tx1">
                    <a:lumMod val="50000"/>
                    <a:lumOff val="50000"/>
                  </a:schemeClr>
                </a:solidFill>
                <a:latin typeface="Corbel" panose="020B0503020204020204" pitchFamily="34" charset="0"/>
              </a:rPr>
              <a:t>WOODGROVE</a:t>
            </a:r>
            <a:r>
              <a:rPr lang="en-US" sz="1600" b="1" spc="-100" baseline="0" noProof="0" dirty="0">
                <a:solidFill>
                  <a:schemeClr val="accent1"/>
                </a:solidFill>
                <a:latin typeface="Corbel" panose="020B0503020204020204" pitchFamily="34" charset="0"/>
              </a:rPr>
              <a:t> </a:t>
            </a:r>
            <a:r>
              <a:rPr lang="en-US" sz="1600" b="1" spc="-100" baseline="0" noProof="0" dirty="0">
                <a:solidFill>
                  <a:schemeClr val="tx1"/>
                </a:solidFill>
                <a:latin typeface="Corbel" panose="020B0503020204020204" pitchFamily="34" charset="0"/>
              </a:rPr>
              <a:t>BANK</a:t>
            </a:r>
          </a:p>
        </p:txBody>
      </p:sp>
      <p:sp>
        <p:nvSpPr>
          <p:cNvPr id="8" name="Rectangle 7">
            <a:extLst>
              <a:ext uri="{FF2B5EF4-FFF2-40B4-BE49-F238E27FC236}">
                <a16:creationId xmlns:a16="http://schemas.microsoft.com/office/drawing/2014/main" id="{6B322F68-670D-45A0-A54F-7E70BCEAED3F}"/>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E69B5F15-353A-4344-8D61-F4E25AA9FB6C}"/>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2FA0C0AA-FCE8-4A7F-928A-54C96BBA9053}"/>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5" r:id="rId5"/>
    <p:sldLayoutId id="2147483659" r:id="rId6"/>
    <p:sldLayoutId id="2147483660" r:id="rId7"/>
    <p:sldLayoutId id="2147483664" r:id="rId8"/>
    <p:sldLayoutId id="2147483650" r:id="rId9"/>
    <p:sldLayoutId id="2147483656" r:id="rId10"/>
    <p:sldLayoutId id="2147483657" r:id="rId11"/>
    <p:sldLayoutId id="2147483654" r:id="rId12"/>
    <p:sldLayoutId id="2147483666" r:id="rId13"/>
    <p:sldLayoutId id="2147483667" r:id="rId14"/>
    <p:sldLayoutId id="2147483668" r:id="rId15"/>
    <p:sldLayoutId id="2147483669" r:id="rId16"/>
    <p:sldLayoutId id="2147483670" r:id="rId17"/>
    <p:sldLayoutId id="2147483671" r:id="rId18"/>
    <p:sldLayoutId id="2147483672" r:id="rId19"/>
    <p:sldLayoutId id="2147483655" r:id="rId20"/>
  </p:sldLayoutIdLst>
  <p:hf hdr="0" ftr="0" dt="0"/>
  <p:txStyles>
    <p:titleStyle>
      <a:lvl1pPr algn="l" defTabSz="914400" rtl="0" eaLnBrk="1" latinLnBrk="0" hangingPunct="1">
        <a:lnSpc>
          <a:spcPct val="90000"/>
        </a:lnSpc>
        <a:spcBef>
          <a:spcPct val="0"/>
        </a:spcBef>
        <a:buNone/>
        <a:defRPr sz="3200" b="1" kern="1200" cap="all" spc="-15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2F2BFDF-E9F2-4569-A9F2-E1FFCB7FB82D}"/>
              </a:ext>
            </a:extLst>
          </p:cNvPr>
          <p:cNvSpPr txBox="1"/>
          <p:nvPr/>
        </p:nvSpPr>
        <p:spPr>
          <a:xfrm>
            <a:off x="4580217" y="3951470"/>
            <a:ext cx="1879577" cy="292897"/>
          </a:xfrm>
          <a:prstGeom prst="rect">
            <a:avLst/>
          </a:prstGeom>
          <a:noFill/>
        </p:spPr>
        <p:txBody>
          <a:bodyPr wrap="square" lIns="0" tIns="36000" rIns="0" bIns="0" rtlCol="0">
            <a:spAutoFit/>
          </a:bodyPr>
          <a:lstStyle/>
          <a:p>
            <a:pPr algn="r">
              <a:lnSpc>
                <a:spcPts val="1400"/>
              </a:lnSpc>
            </a:pPr>
            <a:r>
              <a:rPr lang="en-US" sz="3600" b="1" spc="-100" baseline="0" dirty="0">
                <a:solidFill>
                  <a:schemeClr val="tx1">
                    <a:lumMod val="50000"/>
                    <a:lumOff val="50000"/>
                  </a:schemeClr>
                </a:solidFill>
                <a:latin typeface="Corbel" panose="020B0503020204020204" pitchFamily="34" charset="0"/>
              </a:rPr>
              <a:t>John Sims</a:t>
            </a:r>
            <a:endParaRPr lang="en-US" sz="3600" b="1" spc="-100" baseline="0" dirty="0">
              <a:solidFill>
                <a:schemeClr val="tx1"/>
              </a:solidFill>
              <a:latin typeface="Corbel" panose="020B0503020204020204" pitchFamily="34" charset="0"/>
            </a:endParaRPr>
          </a:p>
        </p:txBody>
      </p:sp>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286990" y="4346296"/>
            <a:ext cx="6172804" cy="1674470"/>
          </a:xfrm>
        </p:spPr>
        <p:txBody>
          <a:bodyPr/>
          <a:lstStyle/>
          <a:p>
            <a:r>
              <a:rPr lang="en-US" dirty="0"/>
              <a:t>The Gamble Plantation: </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6503636" y="4660371"/>
            <a:ext cx="3476840" cy="1192038"/>
          </a:xfrm>
        </p:spPr>
        <p:txBody>
          <a:bodyPr/>
          <a:lstStyle/>
          <a:p>
            <a:r>
              <a:rPr lang="en-US" sz="2800" dirty="0"/>
              <a:t>Remembering Slavery</a:t>
            </a:r>
          </a:p>
          <a:p>
            <a:r>
              <a:rPr lang="en-US" sz="2800" dirty="0"/>
              <a:t>in Florida</a:t>
            </a:r>
          </a:p>
        </p:txBody>
      </p:sp>
      <p:pic>
        <p:nvPicPr>
          <p:cNvPr id="19" name="Picture Placeholder 18" descr="A picture containing text, fire, rain, barbecue&#10;&#10;Description automatically generated">
            <a:extLst>
              <a:ext uri="{FF2B5EF4-FFF2-40B4-BE49-F238E27FC236}">
                <a16:creationId xmlns:a16="http://schemas.microsoft.com/office/drawing/2014/main" id="{CB156856-5201-4C55-AEEA-1C0FE6DF102E}"/>
              </a:ext>
            </a:extLst>
          </p:cNvPr>
          <p:cNvPicPr>
            <a:picLocks noGrp="1" noChangeAspect="1"/>
          </p:cNvPicPr>
          <p:nvPr>
            <p:ph type="pic" sz="quarter" idx="13"/>
          </p:nvPr>
        </p:nvPicPr>
        <p:blipFill>
          <a:blip r:embed="rId3"/>
          <a:srcRect l="30908" r="30908"/>
          <a:stretch>
            <a:fillRect/>
          </a:stretch>
        </p:blipFill>
        <p:spPr/>
      </p:pic>
    </p:spTree>
    <p:extLst>
      <p:ext uri="{BB962C8B-B14F-4D97-AF65-F5344CB8AC3E}">
        <p14:creationId xmlns:p14="http://schemas.microsoft.com/office/powerpoint/2010/main" val="3899961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659957" y="4420597"/>
            <a:ext cx="9016779" cy="2069296"/>
          </a:xfrm>
        </p:spPr>
        <p:txBody>
          <a:bodyPr/>
          <a:lstStyle/>
          <a:p>
            <a:r>
              <a:rPr lang="en-US" dirty="0"/>
              <a:t>How do we know about slavery at the Gamble Plantation?</a:t>
            </a:r>
          </a:p>
        </p:txBody>
      </p:sp>
      <p:pic>
        <p:nvPicPr>
          <p:cNvPr id="19" name="Picture Placeholder 18" descr="A picture containing tree, grass, outdoor, plant&#10;&#10;Description automatically generated">
            <a:extLst>
              <a:ext uri="{FF2B5EF4-FFF2-40B4-BE49-F238E27FC236}">
                <a16:creationId xmlns:a16="http://schemas.microsoft.com/office/drawing/2014/main" id="{C6D16887-B924-46DE-BBBB-A491DCD4CD6D}"/>
              </a:ext>
            </a:extLst>
          </p:cNvPr>
          <p:cNvPicPr>
            <a:picLocks noGrp="1" noChangeAspect="1"/>
          </p:cNvPicPr>
          <p:nvPr>
            <p:ph type="pic" sz="quarter" idx="13"/>
          </p:nvPr>
        </p:nvPicPr>
        <p:blipFill>
          <a:blip r:embed="rId3"/>
          <a:srcRect l="37908" r="37908"/>
          <a:stretch>
            <a:fillRect/>
          </a:stretch>
        </p:blipFill>
        <p:spPr/>
      </p:pic>
    </p:spTree>
    <p:extLst>
      <p:ext uri="{BB962C8B-B14F-4D97-AF65-F5344CB8AC3E}">
        <p14:creationId xmlns:p14="http://schemas.microsoft.com/office/powerpoint/2010/main" val="4083197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447502" y="6401750"/>
            <a:ext cx="278418" cy="274324"/>
          </a:xfrm>
        </p:spPr>
        <p:txBody>
          <a:bodyPr/>
          <a:lstStyle/>
          <a:p>
            <a:fld id="{19B51A1E-902D-48AF-9020-955120F399B6}" type="slidenum">
              <a:rPr lang="en-US" smtClean="0"/>
              <a:pPr/>
              <a:t>11</a:t>
            </a:fld>
            <a:endParaRPr lang="en-US" dirty="0"/>
          </a:p>
        </p:txBody>
      </p:sp>
      <p:sp>
        <p:nvSpPr>
          <p:cNvPr id="11" name="TextBox 10">
            <a:extLst>
              <a:ext uri="{FF2B5EF4-FFF2-40B4-BE49-F238E27FC236}">
                <a16:creationId xmlns:a16="http://schemas.microsoft.com/office/drawing/2014/main" id="{1C5BA3C2-A6A3-4B58-9C10-BC339E1A0250}"/>
              </a:ext>
            </a:extLst>
          </p:cNvPr>
          <p:cNvSpPr txBox="1"/>
          <p:nvPr/>
        </p:nvSpPr>
        <p:spPr>
          <a:xfrm>
            <a:off x="114300" y="254442"/>
            <a:ext cx="9649902" cy="6421632"/>
          </a:xfrm>
          <a:prstGeom prst="rect">
            <a:avLst/>
          </a:prstGeom>
          <a:noFill/>
          <a:ln>
            <a:solidFill>
              <a:schemeClr val="accent1"/>
            </a:solidFill>
          </a:ln>
        </p:spPr>
        <p:txBody>
          <a:bodyPr wrap="square" rtlCol="0">
            <a:spAutoFit/>
          </a:bodyPr>
          <a:lstStyle/>
          <a:p>
            <a:pPr algn="l" rtl="0"/>
            <a:r>
              <a:rPr lang="en-US" sz="2000" dirty="0">
                <a:effectLst/>
              </a:rPr>
              <a:t>In an article for the </a:t>
            </a:r>
            <a:r>
              <a:rPr lang="en-US" sz="2000" i="1" dirty="0">
                <a:effectLst/>
              </a:rPr>
              <a:t>Tallahassee Floridian</a:t>
            </a:r>
            <a:r>
              <a:rPr lang="en-US" sz="2000" dirty="0">
                <a:effectLst/>
              </a:rPr>
              <a:t>, Gamble recalled the early days of his settlement in the area:</a:t>
            </a:r>
            <a:br>
              <a:rPr lang="en-US" sz="2000" dirty="0">
                <a:effectLst/>
              </a:rPr>
            </a:br>
            <a:endParaRPr lang="en-US" sz="2000" dirty="0">
              <a:effectLst/>
            </a:endParaRPr>
          </a:p>
          <a:p>
            <a:pPr algn="l" rtl="0"/>
            <a:endParaRPr lang="en-US" sz="2000" i="1" dirty="0">
              <a:effectLst/>
            </a:endParaRPr>
          </a:p>
          <a:p>
            <a:pPr algn="l" rtl="0"/>
            <a:endParaRPr lang="en-US" sz="2000" i="1" dirty="0">
              <a:effectLst/>
            </a:endParaRPr>
          </a:p>
          <a:p>
            <a:pPr algn="ctr" rtl="0"/>
            <a:r>
              <a:rPr lang="en-US" sz="2000" i="1" dirty="0">
                <a:effectLst/>
              </a:rPr>
              <a:t>In 1844 I carried ten of my negro men to the river and commenced operations; this was just at the close of the seven years war with the Seminoles, so that after living in a stockade for that length of time upon the extreme frontiers of Middle Florida, I found myself again living upon the frontier, there being no white face between me and the everglades.</a:t>
            </a:r>
          </a:p>
          <a:p>
            <a:pPr algn="ctr" rtl="0"/>
            <a:r>
              <a:rPr lang="en-US" sz="2000" i="1" dirty="0">
                <a:effectLst/>
              </a:rPr>
              <a:t>(Tallahassee Floridian, 28 September 1888)</a:t>
            </a:r>
            <a:br>
              <a:rPr lang="en-US" sz="2000" dirty="0">
                <a:effectLst/>
              </a:rPr>
            </a:br>
            <a:endParaRPr lang="en-US" sz="2000" dirty="0">
              <a:effectLst/>
            </a:endParaRPr>
          </a:p>
          <a:p>
            <a:pPr algn="l" rtl="0"/>
            <a:endParaRPr lang="en-US" sz="2000" dirty="0">
              <a:effectLst/>
            </a:endParaRPr>
          </a:p>
          <a:p>
            <a:pPr algn="l" rtl="0"/>
            <a:endParaRPr lang="en-US" sz="2000" dirty="0"/>
          </a:p>
          <a:p>
            <a:pPr algn="l" rtl="0"/>
            <a:br>
              <a:rPr lang="en-US" sz="2000" dirty="0">
                <a:effectLst/>
              </a:rPr>
            </a:br>
            <a:r>
              <a:rPr lang="en-US" sz="2000" dirty="0">
                <a:effectLst/>
              </a:rPr>
              <a:t>This article is one of the few historical documents that mentions those held in bondage by Gamble. These </a:t>
            </a:r>
            <a:r>
              <a:rPr lang="en-US" sz="2000" dirty="0"/>
              <a:t>10</a:t>
            </a:r>
            <a:r>
              <a:rPr lang="en-US" sz="2000" dirty="0">
                <a:effectLst/>
              </a:rPr>
              <a:t> men were likely held by other members of the Gamble family prior to being relocated to South Florida.</a:t>
            </a:r>
            <a:br>
              <a:rPr lang="en-US" sz="2000" dirty="0">
                <a:effectLst/>
              </a:rPr>
            </a:br>
            <a:endParaRPr lang="en-US" sz="2000" dirty="0">
              <a:effectLst/>
            </a:endParaRPr>
          </a:p>
          <a:p>
            <a:pPr algn="l" rtl="0"/>
            <a:r>
              <a:rPr lang="en-US" sz="1400" i="1" dirty="0">
                <a:effectLst/>
              </a:rPr>
              <a:t>Excerpt: </a:t>
            </a:r>
            <a:r>
              <a:rPr lang="en-US" sz="1400" i="1" dirty="0" err="1">
                <a:effectLst/>
              </a:rPr>
              <a:t>Litteral</a:t>
            </a:r>
            <a:r>
              <a:rPr lang="en-US" sz="1400" i="1" dirty="0">
                <a:effectLst/>
              </a:rPr>
              <a:t>, M. October 2019. An Archaeological Investigation of Enslavement at Gamble An Archaeological Investigation of Enslavement at Gamble Plantation. University of South Florida </a:t>
            </a:r>
          </a:p>
          <a:p>
            <a:endParaRPr lang="en-US" dirty="0"/>
          </a:p>
        </p:txBody>
      </p:sp>
      <p:sp>
        <p:nvSpPr>
          <p:cNvPr id="12" name="Rectangle 11">
            <a:extLst>
              <a:ext uri="{FF2B5EF4-FFF2-40B4-BE49-F238E27FC236}">
                <a16:creationId xmlns:a16="http://schemas.microsoft.com/office/drawing/2014/main" id="{C23CE7DC-EB2B-4971-B97E-F0BD7A2F1A74}"/>
              </a:ext>
            </a:extLst>
          </p:cNvPr>
          <p:cNvSpPr/>
          <p:nvPr/>
        </p:nvSpPr>
        <p:spPr>
          <a:xfrm>
            <a:off x="10048568" y="6263148"/>
            <a:ext cx="1317522" cy="51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0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33"/>
          </p:nvPr>
        </p:nvSpPr>
        <p:spPr>
          <a:xfrm>
            <a:off x="11447502" y="6401750"/>
            <a:ext cx="278418" cy="274324"/>
          </a:xfrm>
        </p:spPr>
        <p:txBody>
          <a:bodyPr anchor="ctr">
            <a:normAutofit/>
          </a:bodyPr>
          <a:lstStyle/>
          <a:p>
            <a:pPr>
              <a:spcAft>
                <a:spcPts val="600"/>
              </a:spcAft>
            </a:pPr>
            <a:fld id="{19B51A1E-902D-48AF-9020-955120F399B6}" type="slidenum">
              <a:rPr lang="en-US" smtClean="0"/>
              <a:pPr>
                <a:spcAft>
                  <a:spcPts val="600"/>
                </a:spcAft>
              </a:pPr>
              <a:t>12</a:t>
            </a:fld>
            <a:endParaRPr lang="en-US"/>
          </a:p>
        </p:txBody>
      </p:sp>
      <p:sp>
        <p:nvSpPr>
          <p:cNvPr id="11" name="Rectangle 1">
            <a:extLst>
              <a:ext uri="{FF2B5EF4-FFF2-40B4-BE49-F238E27FC236}">
                <a16:creationId xmlns:a16="http://schemas.microsoft.com/office/drawing/2014/main" id="{499977DE-A135-41D3-B6DF-864AD8A97453}"/>
              </a:ext>
            </a:extLst>
          </p:cNvPr>
          <p:cNvSpPr>
            <a:spLocks noGrp="1" noChangeArrowheads="1"/>
          </p:cNvSpPr>
          <p:nvPr>
            <p:ph type="body" sz="half" idx="2"/>
          </p:nvPr>
        </p:nvSpPr>
        <p:spPr bwMode="auto">
          <a:xfrm>
            <a:off x="95416" y="55659"/>
            <a:ext cx="3674897" cy="671876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Autofit/>
          </a:bodyPr>
          <a:lstStyle/>
          <a:p>
            <a:pPr algn="l" rtl="0"/>
            <a:endParaRPr lang="en-US" dirty="0">
              <a:effectLst/>
            </a:endParaRPr>
          </a:p>
          <a:p>
            <a:pPr algn="l" rtl="0"/>
            <a:r>
              <a:rPr lang="en-US" sz="1750" dirty="0">
                <a:effectLst/>
              </a:rPr>
              <a:t>The enslaved also dug 16 miles of canals, to create drainage, forever altering the marshy landscape along the river. These canals are still visible and functioning to this day. Enslaved laborers turned what was once swamp, into well drained and productive farmland. Enslaved Africans cleared the fields, planted and harvested the sugar cane that was brought to the mill, and processed the cane into molasses. Processing sugar requires a number of labor intensive steps; chopping the cane, grinding, and then heating the resulting liquid until sugar crystallization occurs. The labor cost of producing sugar would have been huge had Gamble, or other plantation owners, actually paid their laborers. The huge profitability of the sugar industry prior to emancipation depended upon the free labor of enslaved Africans.</a:t>
            </a:r>
            <a:br>
              <a:rPr lang="en-US" sz="1700" dirty="0">
                <a:effectLst/>
              </a:rPr>
            </a:br>
            <a:endParaRPr lang="en-US" sz="1700" dirty="0">
              <a:effectLst/>
            </a:endParaRPr>
          </a:p>
          <a:p>
            <a:pPr algn="l" rtl="0"/>
            <a:r>
              <a:rPr lang="en-US" sz="1350" i="1" dirty="0">
                <a:effectLst/>
              </a:rPr>
              <a:t>LIDAR map of Ellenton showing canal system and possible slave quarters. Created by </a:t>
            </a:r>
            <a:r>
              <a:rPr lang="en-US" sz="1350" i="1" dirty="0" err="1">
                <a:effectLst/>
              </a:rPr>
              <a:t>Litteral</a:t>
            </a:r>
            <a:r>
              <a:rPr lang="en-US" sz="1350" i="1" dirty="0">
                <a:effectLst/>
              </a:rPr>
              <a:t>, M.</a:t>
            </a:r>
          </a:p>
        </p:txBody>
      </p:sp>
      <p:sp>
        <p:nvSpPr>
          <p:cNvPr id="13" name="Rectangle 12">
            <a:extLst>
              <a:ext uri="{FF2B5EF4-FFF2-40B4-BE49-F238E27FC236}">
                <a16:creationId xmlns:a16="http://schemas.microsoft.com/office/drawing/2014/main" id="{0D566E4D-C122-4006-A901-251DC7682EA4}"/>
              </a:ext>
            </a:extLst>
          </p:cNvPr>
          <p:cNvSpPr/>
          <p:nvPr/>
        </p:nvSpPr>
        <p:spPr>
          <a:xfrm>
            <a:off x="10048568" y="6263148"/>
            <a:ext cx="1317522" cy="51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8">
            <a:extLst>
              <a:ext uri="{FF2B5EF4-FFF2-40B4-BE49-F238E27FC236}">
                <a16:creationId xmlns:a16="http://schemas.microsoft.com/office/drawing/2014/main" id="{F3B292D0-536D-4450-AF58-A9BC9828E07A}"/>
              </a:ext>
            </a:extLst>
          </p:cNvPr>
          <p:cNvPicPr>
            <a:picLocks noGrp="1"/>
          </p:cNvPicPr>
          <p:nvPr>
            <p:ph idx="1"/>
          </p:nvPr>
        </p:nvPicPr>
        <p:blipFill>
          <a:blip r:embed="rId3" cstate="print"/>
          <a:stretch>
            <a:fillRect/>
          </a:stretch>
        </p:blipFill>
        <p:spPr>
          <a:xfrm>
            <a:off x="3770313" y="413468"/>
            <a:ext cx="8421687" cy="5849679"/>
          </a:xfrm>
          <a:prstGeom prst="rect">
            <a:avLst/>
          </a:prstGeom>
        </p:spPr>
      </p:pic>
    </p:spTree>
    <p:extLst>
      <p:ext uri="{BB962C8B-B14F-4D97-AF65-F5344CB8AC3E}">
        <p14:creationId xmlns:p14="http://schemas.microsoft.com/office/powerpoint/2010/main" val="2141113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33"/>
          </p:nvPr>
        </p:nvSpPr>
        <p:spPr>
          <a:xfrm>
            <a:off x="11447502" y="6401750"/>
            <a:ext cx="278418" cy="274324"/>
          </a:xfrm>
        </p:spPr>
        <p:txBody>
          <a:bodyPr anchor="ctr">
            <a:normAutofit/>
          </a:bodyPr>
          <a:lstStyle/>
          <a:p>
            <a:pPr>
              <a:spcAft>
                <a:spcPts val="600"/>
              </a:spcAft>
            </a:pPr>
            <a:fld id="{19B51A1E-902D-48AF-9020-955120F399B6}" type="slidenum">
              <a:rPr lang="en-US" smtClean="0"/>
              <a:pPr>
                <a:spcAft>
                  <a:spcPts val="600"/>
                </a:spcAft>
              </a:pPr>
              <a:t>13</a:t>
            </a:fld>
            <a:endParaRPr lang="en-US"/>
          </a:p>
        </p:txBody>
      </p:sp>
      <p:sp>
        <p:nvSpPr>
          <p:cNvPr id="11" name="Rectangle 1">
            <a:extLst>
              <a:ext uri="{FF2B5EF4-FFF2-40B4-BE49-F238E27FC236}">
                <a16:creationId xmlns:a16="http://schemas.microsoft.com/office/drawing/2014/main" id="{499977DE-A135-41D3-B6DF-864AD8A97453}"/>
              </a:ext>
            </a:extLst>
          </p:cNvPr>
          <p:cNvSpPr>
            <a:spLocks noGrp="1" noChangeArrowheads="1"/>
          </p:cNvSpPr>
          <p:nvPr>
            <p:ph type="body" sz="half" idx="2"/>
          </p:nvPr>
        </p:nvSpPr>
        <p:spPr bwMode="auto">
          <a:xfrm>
            <a:off x="238126" y="278296"/>
            <a:ext cx="3352800" cy="639777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Autofit/>
          </a:bodyPr>
          <a:lstStyle/>
          <a:p>
            <a:pPr algn="l" rtl="0"/>
            <a:r>
              <a:rPr lang="en-US" sz="2400" i="1" dirty="0">
                <a:effectLst/>
              </a:rPr>
              <a:t>All these bricks were made on the spot and by my own force, and with the exception of one white workman, as boss brick layer, they were all laid by my own negroes; the most intelligent being selected and under the guidance of Mr. Godard, who was one of the “armed </a:t>
            </a:r>
            <a:r>
              <a:rPr lang="en-US" sz="2400" i="1" dirty="0" err="1">
                <a:effectLst/>
              </a:rPr>
              <a:t>occupationists</a:t>
            </a:r>
            <a:r>
              <a:rPr lang="en-US" sz="2400" i="1" dirty="0">
                <a:effectLst/>
              </a:rPr>
              <a:t>” and a master workman, they did good and loyal work. </a:t>
            </a:r>
            <a:r>
              <a:rPr lang="en-US" sz="2000" i="1" dirty="0">
                <a:effectLst/>
              </a:rPr>
              <a:t>(Tallahassee Floridian, 28 September 1888)</a:t>
            </a:r>
            <a:br>
              <a:rPr lang="en-US" sz="2000" dirty="0">
                <a:effectLst/>
              </a:rPr>
            </a:br>
            <a:endParaRPr lang="en-US" sz="2000" dirty="0">
              <a:effectLst/>
            </a:endParaRPr>
          </a:p>
          <a:p>
            <a:pPr algn="l" rtl="0"/>
            <a:r>
              <a:rPr lang="en-US" sz="2000" dirty="0">
                <a:effectLst/>
              </a:rPr>
              <a:t>Image: Gamble Sugar Mill (taken by </a:t>
            </a:r>
            <a:r>
              <a:rPr lang="en-US" sz="2000" dirty="0" err="1">
                <a:effectLst/>
              </a:rPr>
              <a:t>Silpa</a:t>
            </a:r>
            <a:r>
              <a:rPr lang="en-US" sz="2000" dirty="0">
                <a:effectLst/>
              </a:rPr>
              <a:t>, 2008). </a:t>
            </a:r>
          </a:p>
        </p:txBody>
      </p:sp>
      <p:sp>
        <p:nvSpPr>
          <p:cNvPr id="13" name="Rectangle 12">
            <a:extLst>
              <a:ext uri="{FF2B5EF4-FFF2-40B4-BE49-F238E27FC236}">
                <a16:creationId xmlns:a16="http://schemas.microsoft.com/office/drawing/2014/main" id="{0D566E4D-C122-4006-A901-251DC7682EA4}"/>
              </a:ext>
            </a:extLst>
          </p:cNvPr>
          <p:cNvSpPr/>
          <p:nvPr/>
        </p:nvSpPr>
        <p:spPr>
          <a:xfrm>
            <a:off x="10048568" y="6263148"/>
            <a:ext cx="1317522" cy="51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9">
            <a:extLst>
              <a:ext uri="{FF2B5EF4-FFF2-40B4-BE49-F238E27FC236}">
                <a16:creationId xmlns:a16="http://schemas.microsoft.com/office/drawing/2014/main" id="{49BD885E-6765-4BE8-B8EA-31B8621E2793}"/>
              </a:ext>
            </a:extLst>
          </p:cNvPr>
          <p:cNvPicPr/>
          <p:nvPr/>
        </p:nvPicPr>
        <p:blipFill>
          <a:blip r:embed="rId3" cstate="print"/>
          <a:stretch>
            <a:fillRect/>
          </a:stretch>
        </p:blipFill>
        <p:spPr>
          <a:xfrm>
            <a:off x="3770722" y="542925"/>
            <a:ext cx="7955198" cy="5333089"/>
          </a:xfrm>
          <a:prstGeom prst="rect">
            <a:avLst/>
          </a:prstGeom>
        </p:spPr>
      </p:pic>
    </p:spTree>
    <p:extLst>
      <p:ext uri="{BB962C8B-B14F-4D97-AF65-F5344CB8AC3E}">
        <p14:creationId xmlns:p14="http://schemas.microsoft.com/office/powerpoint/2010/main" val="1906169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636104" y="4420597"/>
            <a:ext cx="9016779" cy="2069296"/>
          </a:xfrm>
        </p:spPr>
        <p:txBody>
          <a:bodyPr/>
          <a:lstStyle/>
          <a:p>
            <a:r>
              <a:rPr lang="en-US" sz="4000">
                <a:latin typeface="Arial" panose="020B0604020202020204" pitchFamily="34" charset="0"/>
                <a:cs typeface="Arial" panose="020B0604020202020204" pitchFamily="34" charset="0"/>
              </a:rPr>
              <a:t>Based on the documents, maps, and photographs, what role did slaves play in the establishment of the Gamble Plantation?</a:t>
            </a:r>
            <a:endParaRPr lang="en-US" sz="4000" dirty="0">
              <a:latin typeface="Arial" panose="020B0604020202020204" pitchFamily="34" charset="0"/>
              <a:cs typeface="Arial" panose="020B0604020202020204" pitchFamily="34" charset="0"/>
            </a:endParaRPr>
          </a:p>
        </p:txBody>
      </p:sp>
      <p:pic>
        <p:nvPicPr>
          <p:cNvPr id="6" name="Picture7">
            <a:extLst>
              <a:ext uri="{FF2B5EF4-FFF2-40B4-BE49-F238E27FC236}">
                <a16:creationId xmlns:a16="http://schemas.microsoft.com/office/drawing/2014/main" id="{9CFF86C4-84DA-401D-97A6-173F9A683C40}"/>
              </a:ext>
            </a:extLst>
          </p:cNvPr>
          <p:cNvPicPr>
            <a:picLocks noGrp="1"/>
          </p:cNvPicPr>
          <p:nvPr>
            <p:ph type="pic" sz="quarter" idx="13"/>
          </p:nvPr>
        </p:nvPicPr>
        <p:blipFill>
          <a:blip r:embed="rId3" cstate="print"/>
          <a:srcRect l="31271" r="31271"/>
          <a:stretch>
            <a:fillRect/>
          </a:stretch>
        </p:blipFill>
        <p:spPr>
          <a:prstGeom prst="rect">
            <a:avLst/>
          </a:prstGeom>
        </p:spPr>
      </p:pic>
    </p:spTree>
    <p:extLst>
      <p:ext uri="{BB962C8B-B14F-4D97-AF65-F5344CB8AC3E}">
        <p14:creationId xmlns:p14="http://schemas.microsoft.com/office/powerpoint/2010/main" val="570316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2863211" y="4855179"/>
            <a:ext cx="6837379" cy="1674470"/>
          </a:xfrm>
        </p:spPr>
        <p:txBody>
          <a:bodyPr/>
          <a:lstStyle/>
          <a:p>
            <a:r>
              <a:rPr lang="en-US" dirty="0"/>
              <a:t>art of John Sims</a:t>
            </a:r>
          </a:p>
        </p:txBody>
      </p:sp>
      <p:pic>
        <p:nvPicPr>
          <p:cNvPr id="8" name="Picture10">
            <a:extLst>
              <a:ext uri="{FF2B5EF4-FFF2-40B4-BE49-F238E27FC236}">
                <a16:creationId xmlns:a16="http://schemas.microsoft.com/office/drawing/2014/main" id="{4E485BAB-6061-44ED-8922-3F55AE3A8B6C}"/>
              </a:ext>
            </a:extLst>
          </p:cNvPr>
          <p:cNvPicPr/>
          <p:nvPr/>
        </p:nvPicPr>
        <p:blipFill>
          <a:blip r:embed="rId3" cstate="print"/>
          <a:stretch>
            <a:fillRect/>
          </a:stretch>
        </p:blipFill>
        <p:spPr>
          <a:xfrm>
            <a:off x="373626" y="471948"/>
            <a:ext cx="9212826" cy="4719484"/>
          </a:xfrm>
          <a:prstGeom prst="rect">
            <a:avLst/>
          </a:prstGeom>
        </p:spPr>
      </p:pic>
      <p:pic>
        <p:nvPicPr>
          <p:cNvPr id="19" name="Picture Placeholder 18" descr="A picture containing nature, colorful, dark&#10;&#10;Description automatically generated">
            <a:extLst>
              <a:ext uri="{FF2B5EF4-FFF2-40B4-BE49-F238E27FC236}">
                <a16:creationId xmlns:a16="http://schemas.microsoft.com/office/drawing/2014/main" id="{1E74F5F0-DA56-4D98-AC44-6C2C5F3054FD}"/>
              </a:ext>
            </a:extLst>
          </p:cNvPr>
          <p:cNvPicPr>
            <a:picLocks noGrp="1" noChangeAspect="1"/>
          </p:cNvPicPr>
          <p:nvPr>
            <p:ph type="pic" sz="quarter" idx="13"/>
          </p:nvPr>
        </p:nvPicPr>
        <p:blipFill>
          <a:blip r:embed="rId4"/>
          <a:srcRect l="39936" r="39936"/>
          <a:stretch>
            <a:fillRect/>
          </a:stretch>
        </p:blipFill>
        <p:spPr/>
      </p:pic>
    </p:spTree>
    <p:extLst>
      <p:ext uri="{BB962C8B-B14F-4D97-AF65-F5344CB8AC3E}">
        <p14:creationId xmlns:p14="http://schemas.microsoft.com/office/powerpoint/2010/main" val="55557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447502" y="6401750"/>
            <a:ext cx="278418" cy="274324"/>
          </a:xfrm>
        </p:spPr>
        <p:txBody>
          <a:bodyPr/>
          <a:lstStyle/>
          <a:p>
            <a:fld id="{19B51A1E-902D-48AF-9020-955120F399B6}" type="slidenum">
              <a:rPr lang="en-US" smtClean="0"/>
              <a:pPr/>
              <a:t>16</a:t>
            </a:fld>
            <a:endParaRPr lang="en-US" dirty="0"/>
          </a:p>
        </p:txBody>
      </p:sp>
      <p:sp>
        <p:nvSpPr>
          <p:cNvPr id="11" name="TextBox 10">
            <a:extLst>
              <a:ext uri="{FF2B5EF4-FFF2-40B4-BE49-F238E27FC236}">
                <a16:creationId xmlns:a16="http://schemas.microsoft.com/office/drawing/2014/main" id="{1C5BA3C2-A6A3-4B58-9C10-BC339E1A0250}"/>
              </a:ext>
            </a:extLst>
          </p:cNvPr>
          <p:cNvSpPr txBox="1"/>
          <p:nvPr/>
        </p:nvSpPr>
        <p:spPr>
          <a:xfrm>
            <a:off x="135172" y="254442"/>
            <a:ext cx="12056828" cy="6601807"/>
          </a:xfrm>
          <a:prstGeom prst="rect">
            <a:avLst/>
          </a:prstGeom>
          <a:noFill/>
        </p:spPr>
        <p:txBody>
          <a:bodyPr wrap="square" rtlCol="0">
            <a:spAutoFit/>
          </a:bodyPr>
          <a:lstStyle/>
          <a:p>
            <a:pPr algn="l" rtl="0"/>
            <a:r>
              <a:rPr lang="en-US" dirty="0">
                <a:effectLst/>
              </a:rPr>
              <a:t>By John Sims; published Aug. 28, </a:t>
            </a:r>
            <a:r>
              <a:rPr lang="en-US" i="1" dirty="0">
                <a:effectLst/>
              </a:rPr>
              <a:t>Tampa Bay Times</a:t>
            </a:r>
            <a:r>
              <a:rPr lang="en-US" dirty="0">
                <a:effectLst/>
              </a:rPr>
              <a:t>.</a:t>
            </a:r>
            <a:br>
              <a:rPr lang="en-US" dirty="0">
                <a:effectLst/>
              </a:rPr>
            </a:br>
            <a:endParaRPr lang="en-US" dirty="0">
              <a:effectLst/>
            </a:endParaRPr>
          </a:p>
          <a:p>
            <a:pPr algn="ctr" rtl="0"/>
            <a:r>
              <a:rPr lang="en-US" sz="2200" i="1" dirty="0">
                <a:effectLst/>
              </a:rPr>
              <a:t>“This former plantation, as a historic state park, as a memorial to the enslaved African people who were on this land and beyond, as an apology to them and their descendants, is dedicated to the legacy of the seismic catastrophe of American slavery. This space marks a method of commerce, ownership and inhumanity that will forever haunt the spirit of a ‘free’ America. This space has been reclaimed to mark a place of possible transformative healing, where the enslaved becomes free, the shamed becomes washed and faith is restored in the universal sovereignty of human rights.”</a:t>
            </a:r>
            <a:br>
              <a:rPr lang="en-US" sz="2200" dirty="0">
                <a:effectLst/>
              </a:rPr>
            </a:br>
            <a:endParaRPr lang="en-US" sz="2200" dirty="0">
              <a:effectLst/>
            </a:endParaRPr>
          </a:p>
          <a:p>
            <a:pPr algn="l" rtl="0"/>
            <a:r>
              <a:rPr lang="en-US" sz="1900" dirty="0">
                <a:effectLst/>
              </a:rPr>
              <a:t>The above text is my imagined rewrite of the main side of an historical marker currently on public display at the Judah P. Benjamin Confederate Memorial at the Gamble Plantation Historic Park in Ellenton. The original marker read more as a whitewashed brochure designed for Florida tourism, wedding planners and Make America Great Again hardliners. There is no mention that this sugarcane plantation had upward of 200 enslaved people at one point or that they built the mansion. The marker focuses more on the mansion as an “outstanding example of ante-bellum construction and stands today as a monument to pioneer ingenuity and craftsmanship” than on what it actually was: a slave plantation and a constitutional contradiction…</a:t>
            </a:r>
            <a:br>
              <a:rPr lang="en-US" dirty="0">
                <a:effectLst/>
              </a:rPr>
            </a:br>
            <a:endParaRPr lang="en-US" dirty="0">
              <a:effectLst/>
            </a:endParaRPr>
          </a:p>
          <a:p>
            <a:pPr algn="ctr" rtl="0"/>
            <a:r>
              <a:rPr lang="en-US" sz="3200" b="1" dirty="0">
                <a:effectLst/>
              </a:rPr>
              <a:t>But where are the memorials to the slaves? Where are their markers? Where are their names?</a:t>
            </a:r>
          </a:p>
          <a:p>
            <a:endParaRPr lang="en-US" dirty="0"/>
          </a:p>
        </p:txBody>
      </p:sp>
      <p:sp>
        <p:nvSpPr>
          <p:cNvPr id="12" name="Rectangle 11">
            <a:extLst>
              <a:ext uri="{FF2B5EF4-FFF2-40B4-BE49-F238E27FC236}">
                <a16:creationId xmlns:a16="http://schemas.microsoft.com/office/drawing/2014/main" id="{C23CE7DC-EB2B-4971-B97E-F0BD7A2F1A74}"/>
              </a:ext>
            </a:extLst>
          </p:cNvPr>
          <p:cNvSpPr/>
          <p:nvPr/>
        </p:nvSpPr>
        <p:spPr>
          <a:xfrm>
            <a:off x="10048568" y="6263148"/>
            <a:ext cx="1317522" cy="51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600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33"/>
          </p:nvPr>
        </p:nvSpPr>
        <p:spPr>
          <a:xfrm>
            <a:off x="11447502" y="6401750"/>
            <a:ext cx="278418" cy="274324"/>
          </a:xfrm>
        </p:spPr>
        <p:txBody>
          <a:bodyPr anchor="ctr">
            <a:normAutofit/>
          </a:bodyPr>
          <a:lstStyle/>
          <a:p>
            <a:pPr>
              <a:spcAft>
                <a:spcPts val="600"/>
              </a:spcAft>
            </a:pPr>
            <a:fld id="{19B51A1E-902D-48AF-9020-955120F399B6}" type="slidenum">
              <a:rPr lang="en-US" smtClean="0"/>
              <a:pPr>
                <a:spcAft>
                  <a:spcPts val="600"/>
                </a:spcAft>
              </a:pPr>
              <a:t>17</a:t>
            </a:fld>
            <a:endParaRPr lang="en-US"/>
          </a:p>
        </p:txBody>
      </p:sp>
      <p:sp>
        <p:nvSpPr>
          <p:cNvPr id="11" name="Rectangle 1">
            <a:extLst>
              <a:ext uri="{FF2B5EF4-FFF2-40B4-BE49-F238E27FC236}">
                <a16:creationId xmlns:a16="http://schemas.microsoft.com/office/drawing/2014/main" id="{499977DE-A135-41D3-B6DF-864AD8A97453}"/>
              </a:ext>
            </a:extLst>
          </p:cNvPr>
          <p:cNvSpPr>
            <a:spLocks noGrp="1" noChangeArrowheads="1"/>
          </p:cNvSpPr>
          <p:nvPr>
            <p:ph type="body" sz="half" idx="2"/>
          </p:nvPr>
        </p:nvSpPr>
        <p:spPr bwMode="auto">
          <a:xfrm>
            <a:off x="256970" y="119270"/>
            <a:ext cx="3333955" cy="665515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Autofit/>
          </a:bodyPr>
          <a:lstStyle/>
          <a:p>
            <a:pPr algn="l" rtl="0"/>
            <a:r>
              <a:rPr lang="en-US" sz="1800" dirty="0"/>
              <a:t>In front of the mansion, the artist and activist John Sims would have a black obelisk monument (left) inscribed in gold with all of the names of the last slaves on record who passed through the plantation in 1860. Behind the mansion, where sugarcane once grew and slaves once worked, there would be a gigantic flagpole springing from a fountain. And on the pole would be a giant square Confederate battle flag, recolored red, black and green, the colors of Black liberation, in the spirit that Black Life continues to be a daily battle. And near this flag monument there would be a marker that simply states: From the soil of bondage, reign of hope and light of justice will rise the fruits and flags of freedom. </a:t>
            </a:r>
          </a:p>
          <a:p>
            <a:pPr algn="l" rtl="0"/>
            <a:endParaRPr lang="en-US" sz="1800" dirty="0"/>
          </a:p>
          <a:p>
            <a:pPr algn="l" rtl="0"/>
            <a:r>
              <a:rPr lang="en-US" sz="1400" i="1" dirty="0"/>
              <a:t>[JOHN SIMS | Freedom Memorial at Gamble Plantation photo illustration by John Sims, 2020 ]</a:t>
            </a:r>
            <a:endParaRPr lang="en-US" sz="1400" i="1" dirty="0">
              <a:effectLst/>
            </a:endParaRPr>
          </a:p>
        </p:txBody>
      </p:sp>
      <p:sp>
        <p:nvSpPr>
          <p:cNvPr id="13" name="Rectangle 12">
            <a:extLst>
              <a:ext uri="{FF2B5EF4-FFF2-40B4-BE49-F238E27FC236}">
                <a16:creationId xmlns:a16="http://schemas.microsoft.com/office/drawing/2014/main" id="{0D566E4D-C122-4006-A901-251DC7682EA4}"/>
              </a:ext>
            </a:extLst>
          </p:cNvPr>
          <p:cNvSpPr/>
          <p:nvPr/>
        </p:nvSpPr>
        <p:spPr>
          <a:xfrm>
            <a:off x="10048568" y="6263148"/>
            <a:ext cx="1317522" cy="51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11">
            <a:extLst>
              <a:ext uri="{FF2B5EF4-FFF2-40B4-BE49-F238E27FC236}">
                <a16:creationId xmlns:a16="http://schemas.microsoft.com/office/drawing/2014/main" id="{90D73B2F-3A68-4E56-8001-43FC8252D5A6}"/>
              </a:ext>
            </a:extLst>
          </p:cNvPr>
          <p:cNvPicPr/>
          <p:nvPr/>
        </p:nvPicPr>
        <p:blipFill>
          <a:blip r:embed="rId3" cstate="print"/>
          <a:stretch>
            <a:fillRect/>
          </a:stretch>
        </p:blipFill>
        <p:spPr>
          <a:xfrm>
            <a:off x="3776870" y="429370"/>
            <a:ext cx="8158160" cy="5589767"/>
          </a:xfrm>
          <a:prstGeom prst="rect">
            <a:avLst/>
          </a:prstGeom>
        </p:spPr>
      </p:pic>
    </p:spTree>
    <p:extLst>
      <p:ext uri="{BB962C8B-B14F-4D97-AF65-F5344CB8AC3E}">
        <p14:creationId xmlns:p14="http://schemas.microsoft.com/office/powerpoint/2010/main" val="625134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33"/>
          </p:nvPr>
        </p:nvSpPr>
        <p:spPr>
          <a:xfrm>
            <a:off x="11447502" y="6401750"/>
            <a:ext cx="278418" cy="274324"/>
          </a:xfrm>
        </p:spPr>
        <p:txBody>
          <a:bodyPr anchor="ctr">
            <a:normAutofit/>
          </a:bodyPr>
          <a:lstStyle/>
          <a:p>
            <a:pPr>
              <a:spcAft>
                <a:spcPts val="600"/>
              </a:spcAft>
            </a:pPr>
            <a:fld id="{19B51A1E-902D-48AF-9020-955120F399B6}" type="slidenum">
              <a:rPr lang="en-US" smtClean="0"/>
              <a:pPr>
                <a:spcAft>
                  <a:spcPts val="600"/>
                </a:spcAft>
              </a:pPr>
              <a:t>18</a:t>
            </a:fld>
            <a:endParaRPr lang="en-US"/>
          </a:p>
        </p:txBody>
      </p:sp>
      <p:sp>
        <p:nvSpPr>
          <p:cNvPr id="11" name="Rectangle 1">
            <a:extLst>
              <a:ext uri="{FF2B5EF4-FFF2-40B4-BE49-F238E27FC236}">
                <a16:creationId xmlns:a16="http://schemas.microsoft.com/office/drawing/2014/main" id="{499977DE-A135-41D3-B6DF-864AD8A97453}"/>
              </a:ext>
            </a:extLst>
          </p:cNvPr>
          <p:cNvSpPr>
            <a:spLocks noGrp="1" noChangeArrowheads="1"/>
          </p:cNvSpPr>
          <p:nvPr>
            <p:ph type="body" sz="half" idx="2"/>
          </p:nvPr>
        </p:nvSpPr>
        <p:spPr bwMode="auto">
          <a:xfrm>
            <a:off x="256970" y="278296"/>
            <a:ext cx="5340748" cy="605889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Autofit/>
          </a:bodyPr>
          <a:lstStyle/>
          <a:p>
            <a:pPr algn="l" rtl="0"/>
            <a:endParaRPr lang="en-US" sz="2800" dirty="0"/>
          </a:p>
          <a:p>
            <a:pPr algn="l" rtl="0"/>
            <a:endParaRPr lang="en-US" sz="2800" dirty="0"/>
          </a:p>
          <a:p>
            <a:pPr algn="l" rtl="0"/>
            <a:endParaRPr lang="en-US" sz="2800" dirty="0"/>
          </a:p>
          <a:p>
            <a:pPr algn="l" rtl="0"/>
            <a:r>
              <a:rPr lang="en-US" sz="2800" dirty="0"/>
              <a:t>The author and artist imagines a black obelisk honoring slaves, a rewritten plaque and a new flag flown with the colors of Black liberation. </a:t>
            </a:r>
          </a:p>
          <a:p>
            <a:pPr algn="l" rtl="0"/>
            <a:endParaRPr lang="en-US" sz="2800" i="1" dirty="0"/>
          </a:p>
          <a:p>
            <a:pPr algn="l" rtl="0"/>
            <a:r>
              <a:rPr lang="en-US" sz="1800" i="1" dirty="0"/>
              <a:t>[ Freedom Memorial at Gamble Plantation photo illustration by John Sims, 2020 ]</a:t>
            </a:r>
            <a:endParaRPr lang="en-US" sz="1800" i="1" dirty="0">
              <a:effectLst/>
            </a:endParaRPr>
          </a:p>
        </p:txBody>
      </p:sp>
      <p:sp>
        <p:nvSpPr>
          <p:cNvPr id="13" name="Rectangle 12">
            <a:extLst>
              <a:ext uri="{FF2B5EF4-FFF2-40B4-BE49-F238E27FC236}">
                <a16:creationId xmlns:a16="http://schemas.microsoft.com/office/drawing/2014/main" id="{0D566E4D-C122-4006-A901-251DC7682EA4}"/>
              </a:ext>
            </a:extLst>
          </p:cNvPr>
          <p:cNvSpPr/>
          <p:nvPr/>
        </p:nvSpPr>
        <p:spPr>
          <a:xfrm>
            <a:off x="10048568" y="6263148"/>
            <a:ext cx="1317522" cy="51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12">
            <a:extLst>
              <a:ext uri="{FF2B5EF4-FFF2-40B4-BE49-F238E27FC236}">
                <a16:creationId xmlns:a16="http://schemas.microsoft.com/office/drawing/2014/main" id="{B3804BE3-2C73-4CE3-8191-AD29D7D84A05}"/>
              </a:ext>
            </a:extLst>
          </p:cNvPr>
          <p:cNvPicPr/>
          <p:nvPr/>
        </p:nvPicPr>
        <p:blipFill>
          <a:blip r:embed="rId3" cstate="print"/>
          <a:stretch>
            <a:fillRect/>
          </a:stretch>
        </p:blipFill>
        <p:spPr>
          <a:xfrm>
            <a:off x="5797359" y="179945"/>
            <a:ext cx="4169797" cy="6496129"/>
          </a:xfrm>
          <a:prstGeom prst="rect">
            <a:avLst/>
          </a:prstGeom>
        </p:spPr>
      </p:pic>
    </p:spTree>
    <p:extLst>
      <p:ext uri="{BB962C8B-B14F-4D97-AF65-F5344CB8AC3E}">
        <p14:creationId xmlns:p14="http://schemas.microsoft.com/office/powerpoint/2010/main" val="584707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dirty="0"/>
              <a:t>Let’s Reflect</a:t>
            </a:r>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431999" y="1172301"/>
            <a:ext cx="9546887" cy="498616"/>
          </a:xfrm>
        </p:spPr>
        <p:txBody>
          <a:bodyPr/>
          <a:lstStyle/>
          <a:p>
            <a:r>
              <a:rPr lang="en-US" dirty="0"/>
              <a:t>Questions:</a:t>
            </a:r>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2"/>
          </p:nvPr>
        </p:nvSpPr>
        <p:spPr>
          <a:xfrm>
            <a:off x="432000" y="1834772"/>
            <a:ext cx="9535156" cy="4841302"/>
          </a:xfrm>
        </p:spPr>
        <p:txBody>
          <a:bodyPr/>
          <a:lstStyle/>
          <a:p>
            <a:r>
              <a:rPr lang="en-US" sz="3200" dirty="0"/>
              <a:t>What message is John Sims trying to make with his art at Gamble Plantation?</a:t>
            </a:r>
          </a:p>
          <a:p>
            <a:r>
              <a:rPr lang="en-US" sz="3200" dirty="0">
                <a:effectLst/>
              </a:rPr>
              <a:t>What is an installation and in what ways do you think art is important to the historical conversation?</a:t>
            </a:r>
            <a:endParaRPr lang="en-US" sz="3200" dirty="0"/>
          </a:p>
          <a:p>
            <a:r>
              <a:rPr lang="en-US" sz="3200" dirty="0"/>
              <a:t>In what ways does John Sims’ art installation address historic silences at Gamble Plantation?</a:t>
            </a: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447502" y="6401750"/>
            <a:ext cx="278418" cy="274324"/>
          </a:xfrm>
        </p:spPr>
        <p:txBody>
          <a:bodyPr/>
          <a:lstStyle/>
          <a:p>
            <a:fld id="{19B51A1E-902D-48AF-9020-955120F399B6}" type="slidenum">
              <a:rPr lang="en-US" smtClean="0"/>
              <a:pPr/>
              <a:t>19</a:t>
            </a:fld>
            <a:endParaRPr lang="en-US" dirty="0"/>
          </a:p>
        </p:txBody>
      </p:sp>
      <p:sp>
        <p:nvSpPr>
          <p:cNvPr id="9" name="Rectangle 8">
            <a:extLst>
              <a:ext uri="{FF2B5EF4-FFF2-40B4-BE49-F238E27FC236}">
                <a16:creationId xmlns:a16="http://schemas.microsoft.com/office/drawing/2014/main" id="{71C45F2F-A520-4A1D-BF55-2D5452C69530}"/>
              </a:ext>
            </a:extLst>
          </p:cNvPr>
          <p:cNvSpPr/>
          <p:nvPr/>
        </p:nvSpPr>
        <p:spPr>
          <a:xfrm>
            <a:off x="10048568" y="6263148"/>
            <a:ext cx="1317522" cy="51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2822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389614" y="4643562"/>
            <a:ext cx="9393014" cy="1758188"/>
          </a:xfrm>
        </p:spPr>
        <p:txBody>
          <a:bodyPr/>
          <a:lstStyle/>
          <a:p>
            <a:r>
              <a:rPr lang="en-US" sz="3000" dirty="0"/>
              <a:t>In this lesson plan, students will explore and discover ways contemporary art, history, and archaeology come together to uncover slave history at the Gamble Plantation, Manatee County, Florida.</a:t>
            </a: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1"/>
          </p:nvPr>
        </p:nvSpPr>
        <p:spPr/>
        <p:txBody>
          <a:bodyPr/>
          <a:lstStyle/>
          <a:p>
            <a:fld id="{19B51A1E-902D-48AF-9020-955120F399B6}" type="slidenum">
              <a:rPr lang="en-US" smtClean="0"/>
              <a:pPr/>
              <a:t>2</a:t>
            </a:fld>
            <a:endParaRPr lang="en-US" dirty="0"/>
          </a:p>
        </p:txBody>
      </p:sp>
      <p:sp>
        <p:nvSpPr>
          <p:cNvPr id="8" name="Rectangle 7">
            <a:extLst>
              <a:ext uri="{FF2B5EF4-FFF2-40B4-BE49-F238E27FC236}">
                <a16:creationId xmlns:a16="http://schemas.microsoft.com/office/drawing/2014/main" id="{D7F0AB42-0633-4746-8808-DC4C0933262F}"/>
              </a:ext>
            </a:extLst>
          </p:cNvPr>
          <p:cNvSpPr/>
          <p:nvPr/>
        </p:nvSpPr>
        <p:spPr>
          <a:xfrm>
            <a:off x="10048568" y="6263148"/>
            <a:ext cx="1317522" cy="51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10">
            <a:extLst>
              <a:ext uri="{FF2B5EF4-FFF2-40B4-BE49-F238E27FC236}">
                <a16:creationId xmlns:a16="http://schemas.microsoft.com/office/drawing/2014/main" id="{2CCB8ECC-CD65-4A29-A4FF-BD3D80A30CAE}"/>
              </a:ext>
            </a:extLst>
          </p:cNvPr>
          <p:cNvPicPr/>
          <p:nvPr/>
        </p:nvPicPr>
        <p:blipFill>
          <a:blip r:embed="rId3" cstate="print"/>
          <a:stretch>
            <a:fillRect/>
          </a:stretch>
        </p:blipFill>
        <p:spPr>
          <a:xfrm>
            <a:off x="563239" y="471948"/>
            <a:ext cx="9045763" cy="4171614"/>
          </a:xfrm>
          <a:prstGeom prst="rect">
            <a:avLst/>
          </a:prstGeom>
        </p:spPr>
      </p:pic>
    </p:spTree>
    <p:extLst>
      <p:ext uri="{BB962C8B-B14F-4D97-AF65-F5344CB8AC3E}">
        <p14:creationId xmlns:p14="http://schemas.microsoft.com/office/powerpoint/2010/main" val="4091674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dirty="0"/>
              <a:t>Let’s Create</a:t>
            </a:r>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431999" y="1172301"/>
            <a:ext cx="9546887" cy="498616"/>
          </a:xfrm>
        </p:spPr>
        <p:txBody>
          <a:bodyPr/>
          <a:lstStyle/>
          <a:p>
            <a:r>
              <a:rPr lang="en-US" dirty="0"/>
              <a:t>Two options:</a:t>
            </a:r>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2"/>
          </p:nvPr>
        </p:nvSpPr>
        <p:spPr>
          <a:xfrm>
            <a:off x="432000" y="1834772"/>
            <a:ext cx="9535156" cy="4841302"/>
          </a:xfrm>
        </p:spPr>
        <p:txBody>
          <a:bodyPr/>
          <a:lstStyle/>
          <a:p>
            <a:pPr algn="l" rtl="0"/>
            <a:r>
              <a:rPr lang="en-US" sz="3200" dirty="0">
                <a:effectLst/>
              </a:rPr>
              <a:t>If you were asked to rewrite the history page for the Gamble Plantation on the Florida Parks and Recreation website, how could you include the story of slavery?</a:t>
            </a:r>
            <a:br>
              <a:rPr lang="en-US" sz="3200" dirty="0">
                <a:effectLst/>
              </a:rPr>
            </a:br>
            <a:endParaRPr lang="en-US" sz="3200" dirty="0">
              <a:effectLst/>
            </a:endParaRPr>
          </a:p>
          <a:p>
            <a:pPr marL="0" indent="0" algn="l" rtl="0">
              <a:buNone/>
            </a:pPr>
            <a:r>
              <a:rPr lang="en-US" sz="3200" dirty="0">
                <a:effectLst/>
              </a:rPr>
              <a:t>				      OR</a:t>
            </a:r>
            <a:br>
              <a:rPr lang="en-US" sz="3200" dirty="0">
                <a:effectLst/>
              </a:rPr>
            </a:br>
            <a:endParaRPr lang="en-US" sz="3200" dirty="0">
              <a:effectLst/>
            </a:endParaRPr>
          </a:p>
          <a:p>
            <a:pPr algn="l" rtl="0"/>
            <a:r>
              <a:rPr lang="en-US" sz="3200" dirty="0">
                <a:effectLst/>
              </a:rPr>
              <a:t>If you were asked to create an artist rendering of life at the Gamble Plantation for the Florida Parks and </a:t>
            </a:r>
            <a:r>
              <a:rPr lang="en-US" sz="3200">
                <a:effectLst/>
              </a:rPr>
              <a:t>Recreation website, </a:t>
            </a:r>
            <a:r>
              <a:rPr lang="en-US" sz="3200" dirty="0">
                <a:effectLst/>
              </a:rPr>
              <a:t>how could you include the story of slavery?</a:t>
            </a:r>
            <a:br>
              <a:rPr lang="en-US" sz="3200" dirty="0">
                <a:effectLst/>
              </a:rPr>
            </a:br>
            <a:endParaRPr lang="en-US" sz="3200" dirty="0">
              <a:effectLst/>
            </a:endParaRP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447502" y="6401750"/>
            <a:ext cx="278418" cy="274324"/>
          </a:xfrm>
        </p:spPr>
        <p:txBody>
          <a:bodyPr/>
          <a:lstStyle/>
          <a:p>
            <a:fld id="{19B51A1E-902D-48AF-9020-955120F399B6}" type="slidenum">
              <a:rPr lang="en-US" smtClean="0"/>
              <a:pPr/>
              <a:t>20</a:t>
            </a:fld>
            <a:endParaRPr lang="en-US" dirty="0"/>
          </a:p>
        </p:txBody>
      </p:sp>
      <p:sp>
        <p:nvSpPr>
          <p:cNvPr id="9" name="Rectangle 8">
            <a:extLst>
              <a:ext uri="{FF2B5EF4-FFF2-40B4-BE49-F238E27FC236}">
                <a16:creationId xmlns:a16="http://schemas.microsoft.com/office/drawing/2014/main" id="{71C45F2F-A520-4A1D-BF55-2D5452C69530}"/>
              </a:ext>
            </a:extLst>
          </p:cNvPr>
          <p:cNvSpPr/>
          <p:nvPr/>
        </p:nvSpPr>
        <p:spPr>
          <a:xfrm>
            <a:off x="10048568" y="6263148"/>
            <a:ext cx="1317522" cy="51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2593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dirty="0"/>
              <a:t>Standards</a:t>
            </a:r>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432000" y="1172301"/>
            <a:ext cx="4500000" cy="498616"/>
          </a:xfrm>
        </p:spPr>
        <p:txBody>
          <a:bodyPr/>
          <a:lstStyle/>
          <a:p>
            <a:r>
              <a:rPr lang="en-US" dirty="0"/>
              <a:t>Social Studies</a:t>
            </a:r>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2"/>
          </p:nvPr>
        </p:nvSpPr>
        <p:spPr>
          <a:xfrm>
            <a:off x="432000" y="1834772"/>
            <a:ext cx="4500000" cy="4841302"/>
          </a:xfrm>
        </p:spPr>
        <p:txBody>
          <a:bodyPr/>
          <a:lstStyle/>
          <a:p>
            <a:r>
              <a:rPr lang="en-US" sz="1700" dirty="0"/>
              <a:t>SS. 8.A.4.11 Examine the aspects of slave culture including plantation life, resistance efforts, and the role of the slaves spiritual systems.</a:t>
            </a:r>
          </a:p>
          <a:p>
            <a:r>
              <a:rPr lang="en-US" sz="1700" dirty="0"/>
              <a:t>SS.912.W.4.15 Explain the origins, developments, and impact of the Trans-Atlantic slave trade between West Africa and the Americas</a:t>
            </a:r>
          </a:p>
          <a:p>
            <a:r>
              <a:rPr lang="en-US" sz="1700" dirty="0"/>
              <a:t>SS.912.A.1.6 Use case studies to explore social, political, legal, and economic relationships in history</a:t>
            </a:r>
          </a:p>
          <a:p>
            <a:r>
              <a:rPr lang="en-US" sz="1700" dirty="0"/>
              <a:t>SS. 912.A.3.13 Examine key events &amp; peoples in Florida history as they relate to US history</a:t>
            </a:r>
          </a:p>
          <a:p>
            <a:r>
              <a:rPr lang="en-US" sz="1700" dirty="0"/>
              <a:t>SS. 912.A.1.1 Describe the importance of historiography which includes how historical knowledge is obtained and transmitted when interpreting events in history.</a:t>
            </a:r>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5129800" y="1173997"/>
            <a:ext cx="4500000" cy="496920"/>
          </a:xfrm>
        </p:spPr>
        <p:txBody>
          <a:bodyPr/>
          <a:lstStyle/>
          <a:p>
            <a:r>
              <a:rPr lang="en-US" dirty="0"/>
              <a:t>Visual Arts</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5129800" y="1834772"/>
            <a:ext cx="4500000" cy="2520000"/>
          </a:xfrm>
        </p:spPr>
        <p:txBody>
          <a:bodyPr/>
          <a:lstStyle/>
          <a:p>
            <a:r>
              <a:rPr lang="en-US" dirty="0"/>
              <a:t>VA. 912. H. 2.4 Research the history of art in public places to examine the significance of the artwork and its legacy for the future.</a:t>
            </a: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447502" y="6401750"/>
            <a:ext cx="278418" cy="274324"/>
          </a:xfrm>
        </p:spPr>
        <p:txBody>
          <a:bodyPr/>
          <a:lstStyle/>
          <a:p>
            <a:fld id="{19B51A1E-902D-48AF-9020-955120F399B6}" type="slidenum">
              <a:rPr lang="en-US" smtClean="0"/>
              <a:pPr/>
              <a:t>3</a:t>
            </a:fld>
            <a:endParaRPr lang="en-US" dirty="0"/>
          </a:p>
        </p:txBody>
      </p:sp>
      <p:sp>
        <p:nvSpPr>
          <p:cNvPr id="9" name="Rectangle 8">
            <a:extLst>
              <a:ext uri="{FF2B5EF4-FFF2-40B4-BE49-F238E27FC236}">
                <a16:creationId xmlns:a16="http://schemas.microsoft.com/office/drawing/2014/main" id="{71C45F2F-A520-4A1D-BF55-2D5452C69530}"/>
              </a:ext>
            </a:extLst>
          </p:cNvPr>
          <p:cNvSpPr/>
          <p:nvPr/>
        </p:nvSpPr>
        <p:spPr>
          <a:xfrm>
            <a:off x="10048568" y="6263148"/>
            <a:ext cx="1317522" cy="51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837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dirty="0"/>
              <a:t>Learning Objectives</a:t>
            </a:r>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431999" y="1172301"/>
            <a:ext cx="9546887" cy="498616"/>
          </a:xfrm>
        </p:spPr>
        <p:txBody>
          <a:bodyPr/>
          <a:lstStyle/>
          <a:p>
            <a:r>
              <a:rPr lang="en-US" dirty="0"/>
              <a:t>Students will be able to:</a:t>
            </a:r>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2"/>
          </p:nvPr>
        </p:nvSpPr>
        <p:spPr>
          <a:xfrm>
            <a:off x="432000" y="1834772"/>
            <a:ext cx="9535156" cy="4841302"/>
          </a:xfrm>
        </p:spPr>
        <p:txBody>
          <a:bodyPr/>
          <a:lstStyle/>
          <a:p>
            <a:r>
              <a:rPr lang="en-US" sz="3200" dirty="0"/>
              <a:t>Identify and explain ways in which slavery can be examined at the Gamble Plantation;</a:t>
            </a:r>
          </a:p>
          <a:p>
            <a:r>
              <a:rPr lang="en-US" sz="3200" dirty="0"/>
              <a:t>Analyze the historical processes that hide the history of plantation slavery;</a:t>
            </a:r>
          </a:p>
          <a:p>
            <a:r>
              <a:rPr lang="en-US" sz="3200" dirty="0"/>
              <a:t>Evaluate ways contemporary art can reintroduce slave history into modern historic narratives.</a:t>
            </a: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447502" y="6401750"/>
            <a:ext cx="278418" cy="274324"/>
          </a:xfrm>
        </p:spPr>
        <p:txBody>
          <a:bodyPr/>
          <a:lstStyle/>
          <a:p>
            <a:fld id="{19B51A1E-902D-48AF-9020-955120F399B6}" type="slidenum">
              <a:rPr lang="en-US" smtClean="0"/>
              <a:pPr/>
              <a:t>4</a:t>
            </a:fld>
            <a:endParaRPr lang="en-US" dirty="0"/>
          </a:p>
        </p:txBody>
      </p:sp>
      <p:sp>
        <p:nvSpPr>
          <p:cNvPr id="9" name="Rectangle 8">
            <a:extLst>
              <a:ext uri="{FF2B5EF4-FFF2-40B4-BE49-F238E27FC236}">
                <a16:creationId xmlns:a16="http://schemas.microsoft.com/office/drawing/2014/main" id="{71C45F2F-A520-4A1D-BF55-2D5452C69530}"/>
              </a:ext>
            </a:extLst>
          </p:cNvPr>
          <p:cNvSpPr/>
          <p:nvPr/>
        </p:nvSpPr>
        <p:spPr>
          <a:xfrm>
            <a:off x="10048568" y="6263148"/>
            <a:ext cx="1317522" cy="51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6425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33"/>
          </p:nvPr>
        </p:nvSpPr>
        <p:spPr>
          <a:xfrm>
            <a:off x="11447502" y="6401750"/>
            <a:ext cx="278418" cy="274324"/>
          </a:xfrm>
        </p:spPr>
        <p:txBody>
          <a:bodyPr anchor="ctr">
            <a:normAutofit/>
          </a:bodyPr>
          <a:lstStyle/>
          <a:p>
            <a:pPr>
              <a:spcAft>
                <a:spcPts val="600"/>
              </a:spcAft>
            </a:pPr>
            <a:fld id="{19B51A1E-902D-48AF-9020-955120F399B6}" type="slidenum">
              <a:rPr lang="en-US" smtClean="0"/>
              <a:pPr>
                <a:spcAft>
                  <a:spcPts val="600"/>
                </a:spcAft>
              </a:pPr>
              <a:t>5</a:t>
            </a:fld>
            <a:endParaRPr lang="en-US"/>
          </a:p>
        </p:txBody>
      </p:sp>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bwMode="ltGray">
          <a:xfrm>
            <a:off x="432001" y="457200"/>
            <a:ext cx="3159612" cy="1600200"/>
          </a:xfrm>
        </p:spPr>
        <p:txBody>
          <a:bodyPr anchor="b">
            <a:normAutofit/>
          </a:bodyPr>
          <a:lstStyle/>
          <a:p>
            <a:r>
              <a:rPr lang="en-US" sz="2400" dirty="0"/>
              <a:t>Let's examine what we already know about plantations and plantation life</a:t>
            </a:r>
          </a:p>
        </p:txBody>
      </p:sp>
      <p:sp>
        <p:nvSpPr>
          <p:cNvPr id="11" name="Rectangle 1">
            <a:extLst>
              <a:ext uri="{FF2B5EF4-FFF2-40B4-BE49-F238E27FC236}">
                <a16:creationId xmlns:a16="http://schemas.microsoft.com/office/drawing/2014/main" id="{499977DE-A135-41D3-B6DF-864AD8A97453}"/>
              </a:ext>
            </a:extLst>
          </p:cNvPr>
          <p:cNvSpPr>
            <a:spLocks noGrp="1" noChangeArrowheads="1"/>
          </p:cNvSpPr>
          <p:nvPr>
            <p:ph type="body" sz="half" idx="2"/>
          </p:nvPr>
        </p:nvSpPr>
        <p:spPr bwMode="auto">
          <a:xfrm>
            <a:off x="431800" y="2200275"/>
            <a:ext cx="3338922" cy="39830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Autofit/>
          </a:bodyPr>
          <a:lstStyle/>
          <a:p>
            <a:pPr marL="0" marR="0" lvl="0" indent="0" defTabSz="914400" rtl="0" eaLnBrk="0" fontAlgn="base" latinLnBrk="0" hangingPunct="0">
              <a:spcBef>
                <a:spcPct val="0"/>
              </a:spcBef>
              <a:spcAft>
                <a:spcPts val="600"/>
              </a:spcAft>
              <a:buClrTx/>
              <a:buSzTx/>
              <a:buFontTx/>
              <a:buChar char="•"/>
              <a:tabLst/>
            </a:pPr>
            <a:r>
              <a:rPr kumimoji="0" lang="en-US" altLang="en-US" sz="2500" b="0" i="0" u="none" strike="noStrike" cap="none" normalizeH="0" baseline="0" dirty="0">
                <a:ln>
                  <a:noFill/>
                </a:ln>
                <a:effectLst/>
              </a:rPr>
              <a:t>When I think of plantations and political systems, I think of....</a:t>
            </a:r>
            <a:br>
              <a:rPr kumimoji="0" lang="en-US" altLang="en-US" sz="2500" b="0" i="0" u="none" strike="noStrike" cap="none" normalizeH="0" baseline="0" dirty="0">
                <a:ln>
                  <a:noFill/>
                </a:ln>
                <a:effectLst/>
              </a:rPr>
            </a:br>
            <a:endParaRPr kumimoji="0" lang="en-US" altLang="en-US" sz="25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Char char="•"/>
              <a:tabLst/>
            </a:pPr>
            <a:r>
              <a:rPr kumimoji="0" lang="en-US" altLang="en-US" sz="2500" b="0" i="0" u="none" strike="noStrike" cap="none" normalizeH="0" baseline="0" dirty="0">
                <a:ln>
                  <a:noFill/>
                </a:ln>
                <a:effectLst/>
              </a:rPr>
              <a:t>When I think of plantations and economic systems, I think of....</a:t>
            </a:r>
            <a:br>
              <a:rPr kumimoji="0" lang="en-US" altLang="en-US" sz="2500" b="0" i="0" u="none" strike="noStrike" cap="none" normalizeH="0" baseline="0" dirty="0">
                <a:ln>
                  <a:noFill/>
                </a:ln>
                <a:effectLst/>
              </a:rPr>
            </a:br>
            <a:endParaRPr kumimoji="0" lang="en-US" altLang="en-US" sz="25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Char char="•"/>
              <a:tabLst/>
            </a:pPr>
            <a:r>
              <a:rPr kumimoji="0" lang="en-US" altLang="en-US" sz="2500" b="0" i="0" u="none" strike="noStrike" cap="none" normalizeH="0" baseline="0" dirty="0">
                <a:ln>
                  <a:noFill/>
                </a:ln>
                <a:effectLst/>
              </a:rPr>
              <a:t>When I think of plantations and social issues, I think of.... </a:t>
            </a:r>
          </a:p>
        </p:txBody>
      </p:sp>
      <p:pic>
        <p:nvPicPr>
          <p:cNvPr id="9" name="Picture2">
            <a:extLst>
              <a:ext uri="{FF2B5EF4-FFF2-40B4-BE49-F238E27FC236}">
                <a16:creationId xmlns:a16="http://schemas.microsoft.com/office/drawing/2014/main" id="{D3A62D61-4B65-49BA-A2C6-C2F09A5C9B06}"/>
              </a:ext>
            </a:extLst>
          </p:cNvPr>
          <p:cNvPicPr>
            <a:picLocks noGrp="1"/>
          </p:cNvPicPr>
          <p:nvPr>
            <p:ph idx="1"/>
          </p:nvPr>
        </p:nvPicPr>
        <p:blipFill rotWithShape="1">
          <a:blip r:embed="rId3" cstate="print"/>
          <a:srcRect l="10556" r="10554" b="-1"/>
          <a:stretch/>
        </p:blipFill>
        <p:spPr>
          <a:xfrm>
            <a:off x="3770722" y="457201"/>
            <a:ext cx="6023727" cy="5726784"/>
          </a:xfrm>
          <a:prstGeom prst="rect">
            <a:avLst/>
          </a:prstGeom>
          <a:noFill/>
        </p:spPr>
      </p:pic>
      <p:sp>
        <p:nvSpPr>
          <p:cNvPr id="13" name="Rectangle 12">
            <a:extLst>
              <a:ext uri="{FF2B5EF4-FFF2-40B4-BE49-F238E27FC236}">
                <a16:creationId xmlns:a16="http://schemas.microsoft.com/office/drawing/2014/main" id="{0D566E4D-C122-4006-A901-251DC7682EA4}"/>
              </a:ext>
            </a:extLst>
          </p:cNvPr>
          <p:cNvSpPr/>
          <p:nvPr/>
        </p:nvSpPr>
        <p:spPr>
          <a:xfrm>
            <a:off x="10048568" y="6263148"/>
            <a:ext cx="1317522" cy="51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695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589316" y="4405182"/>
            <a:ext cx="9198000" cy="1996568"/>
          </a:xfrm>
        </p:spPr>
        <p:txBody>
          <a:bodyPr anchor="ctr">
            <a:noAutofit/>
          </a:bodyPr>
          <a:lstStyle/>
          <a:p>
            <a:r>
              <a:rPr lang="en-US" sz="4400" dirty="0"/>
              <a:t>Let's examine silences in our understanding of plantations &amp; plantation life</a:t>
            </a:r>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3"/>
          </p:nvPr>
        </p:nvSpPr>
        <p:spPr>
          <a:xfrm>
            <a:off x="11447502" y="6401750"/>
            <a:ext cx="278418" cy="274324"/>
          </a:xfrm>
        </p:spPr>
        <p:txBody>
          <a:bodyPr anchor="ctr">
            <a:normAutofit/>
          </a:bodyPr>
          <a:lstStyle/>
          <a:p>
            <a:pPr>
              <a:spcAft>
                <a:spcPts val="600"/>
              </a:spcAft>
            </a:pPr>
            <a:fld id="{19B51A1E-902D-48AF-9020-955120F399B6}" type="slidenum">
              <a:rPr lang="en-US" smtClean="0"/>
              <a:pPr>
                <a:spcAft>
                  <a:spcPts val="600"/>
                </a:spcAft>
              </a:pPr>
              <a:t>6</a:t>
            </a:fld>
            <a:endParaRPr lang="en-US"/>
          </a:p>
        </p:txBody>
      </p:sp>
      <p:sp>
        <p:nvSpPr>
          <p:cNvPr id="10" name="Rectangle 9">
            <a:extLst>
              <a:ext uri="{FF2B5EF4-FFF2-40B4-BE49-F238E27FC236}">
                <a16:creationId xmlns:a16="http://schemas.microsoft.com/office/drawing/2014/main" id="{C2C38F6F-1D50-49EB-8378-2388BD00E7F0}"/>
              </a:ext>
            </a:extLst>
          </p:cNvPr>
          <p:cNvSpPr/>
          <p:nvPr/>
        </p:nvSpPr>
        <p:spPr>
          <a:xfrm>
            <a:off x="10048568" y="6263148"/>
            <a:ext cx="1317522" cy="51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701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33"/>
          </p:nvPr>
        </p:nvSpPr>
        <p:spPr>
          <a:xfrm>
            <a:off x="11447502" y="6401750"/>
            <a:ext cx="278418" cy="274324"/>
          </a:xfrm>
        </p:spPr>
        <p:txBody>
          <a:bodyPr anchor="ctr">
            <a:normAutofit/>
          </a:bodyPr>
          <a:lstStyle/>
          <a:p>
            <a:pPr>
              <a:spcAft>
                <a:spcPts val="600"/>
              </a:spcAft>
            </a:pPr>
            <a:fld id="{19B51A1E-902D-48AF-9020-955120F399B6}" type="slidenum">
              <a:rPr lang="en-US" smtClean="0"/>
              <a:pPr>
                <a:spcAft>
                  <a:spcPts val="600"/>
                </a:spcAft>
              </a:pPr>
              <a:t>7</a:t>
            </a:fld>
            <a:endParaRPr lang="en-US"/>
          </a:p>
        </p:txBody>
      </p:sp>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bwMode="ltGray">
          <a:xfrm>
            <a:off x="432001" y="393590"/>
            <a:ext cx="3159612" cy="1600200"/>
          </a:xfrm>
        </p:spPr>
        <p:txBody>
          <a:bodyPr anchor="b">
            <a:normAutofit/>
          </a:bodyPr>
          <a:lstStyle/>
          <a:p>
            <a:r>
              <a:rPr lang="en-US" sz="2400" dirty="0"/>
              <a:t>Using our thinking strategies,</a:t>
            </a:r>
            <a:br>
              <a:rPr lang="en-US" sz="2400" dirty="0"/>
            </a:br>
            <a:r>
              <a:rPr lang="en-US" sz="2400" dirty="0"/>
              <a:t>let's reflect:</a:t>
            </a:r>
            <a:br>
              <a:rPr lang="en-US" sz="2400" dirty="0"/>
            </a:br>
            <a:endParaRPr lang="en-US" sz="2400" dirty="0"/>
          </a:p>
        </p:txBody>
      </p:sp>
      <p:sp>
        <p:nvSpPr>
          <p:cNvPr id="11" name="Rectangle 1">
            <a:extLst>
              <a:ext uri="{FF2B5EF4-FFF2-40B4-BE49-F238E27FC236}">
                <a16:creationId xmlns:a16="http://schemas.microsoft.com/office/drawing/2014/main" id="{499977DE-A135-41D3-B6DF-864AD8A97453}"/>
              </a:ext>
            </a:extLst>
          </p:cNvPr>
          <p:cNvSpPr>
            <a:spLocks noGrp="1" noChangeArrowheads="1"/>
          </p:cNvSpPr>
          <p:nvPr>
            <p:ph type="body" sz="half" idx="2"/>
          </p:nvPr>
        </p:nvSpPr>
        <p:spPr bwMode="auto">
          <a:xfrm>
            <a:off x="432001" y="2057400"/>
            <a:ext cx="3159125" cy="412591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lnSpcReduction="10000"/>
          </a:bodyPr>
          <a:lstStyle/>
          <a:p>
            <a:pPr algn="l" rtl="0"/>
            <a:r>
              <a:rPr lang="en-US" sz="2400" dirty="0">
                <a:effectLst/>
              </a:rPr>
              <a:t>What do I see in this image?</a:t>
            </a:r>
            <a:br>
              <a:rPr lang="en-US" sz="2400" dirty="0">
                <a:effectLst/>
              </a:rPr>
            </a:br>
            <a:endParaRPr lang="en-US" sz="2400" dirty="0">
              <a:effectLst/>
            </a:endParaRPr>
          </a:p>
          <a:p>
            <a:pPr algn="l" rtl="0"/>
            <a:r>
              <a:rPr lang="en-US" sz="2400" dirty="0">
                <a:effectLst/>
              </a:rPr>
              <a:t>At first glance I see...</a:t>
            </a:r>
            <a:br>
              <a:rPr lang="en-US" sz="2400" dirty="0">
                <a:effectLst/>
              </a:rPr>
            </a:br>
            <a:endParaRPr lang="en-US" sz="2400" dirty="0">
              <a:effectLst/>
            </a:endParaRPr>
          </a:p>
          <a:p>
            <a:pPr algn="l" rtl="0"/>
            <a:r>
              <a:rPr lang="en-US" sz="2400" dirty="0">
                <a:effectLst/>
              </a:rPr>
              <a:t>At second glance I see...</a:t>
            </a:r>
            <a:br>
              <a:rPr lang="en-US" sz="2400" dirty="0">
                <a:effectLst/>
              </a:rPr>
            </a:br>
            <a:endParaRPr lang="en-US" sz="2400" dirty="0">
              <a:effectLst/>
            </a:endParaRPr>
          </a:p>
          <a:p>
            <a:pPr algn="l" rtl="0"/>
            <a:r>
              <a:rPr lang="en-US" sz="2400" dirty="0">
                <a:effectLst/>
              </a:rPr>
              <a:t>What do I not see in this image?</a:t>
            </a:r>
            <a:br>
              <a:rPr lang="en-US" sz="2400" dirty="0">
                <a:effectLst/>
              </a:rPr>
            </a:br>
            <a:endParaRPr lang="en-US" sz="2400" dirty="0">
              <a:effectLst/>
            </a:endParaRPr>
          </a:p>
          <a:p>
            <a:pPr algn="l" rtl="0"/>
            <a:r>
              <a:rPr lang="en-US" sz="2400" dirty="0">
                <a:effectLst/>
              </a:rPr>
              <a:t>Why may that absence exist?</a:t>
            </a:r>
          </a:p>
          <a:p>
            <a:pPr marL="0" marR="0" lvl="0" indent="0" defTabSz="914400" rtl="0" eaLnBrk="0" fontAlgn="base" latinLnBrk="0" hangingPunct="0">
              <a:spcBef>
                <a:spcPct val="0"/>
              </a:spcBef>
              <a:spcAft>
                <a:spcPts val="600"/>
              </a:spcAft>
              <a:buClrTx/>
              <a:buSzTx/>
              <a:buFontTx/>
              <a:buNone/>
              <a:tabLst/>
            </a:pPr>
            <a:endParaRPr kumimoji="0" lang="en-US" altLang="en-US" b="0" i="0" u="none" strike="noStrike" cap="none" normalizeH="0" baseline="0" dirty="0">
              <a:ln>
                <a:noFill/>
              </a:ln>
              <a:effectLst/>
            </a:endParaRPr>
          </a:p>
        </p:txBody>
      </p:sp>
      <p:sp>
        <p:nvSpPr>
          <p:cNvPr id="13" name="Rectangle 12">
            <a:extLst>
              <a:ext uri="{FF2B5EF4-FFF2-40B4-BE49-F238E27FC236}">
                <a16:creationId xmlns:a16="http://schemas.microsoft.com/office/drawing/2014/main" id="{0D566E4D-C122-4006-A901-251DC7682EA4}"/>
              </a:ext>
            </a:extLst>
          </p:cNvPr>
          <p:cNvSpPr/>
          <p:nvPr/>
        </p:nvSpPr>
        <p:spPr>
          <a:xfrm>
            <a:off x="10048568" y="6263148"/>
            <a:ext cx="1317522" cy="51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4">
            <a:extLst>
              <a:ext uri="{FF2B5EF4-FFF2-40B4-BE49-F238E27FC236}">
                <a16:creationId xmlns:a16="http://schemas.microsoft.com/office/drawing/2014/main" id="{91C0AF62-EFE7-4B49-ADA4-E85553FFB442}"/>
              </a:ext>
            </a:extLst>
          </p:cNvPr>
          <p:cNvPicPr/>
          <p:nvPr/>
        </p:nvPicPr>
        <p:blipFill>
          <a:blip r:embed="rId3" cstate="print"/>
          <a:stretch>
            <a:fillRect/>
          </a:stretch>
        </p:blipFill>
        <p:spPr>
          <a:xfrm>
            <a:off x="3904090" y="393590"/>
            <a:ext cx="7953613" cy="5720963"/>
          </a:xfrm>
          <a:prstGeom prst="rect">
            <a:avLst/>
          </a:prstGeom>
        </p:spPr>
      </p:pic>
    </p:spTree>
    <p:extLst>
      <p:ext uri="{BB962C8B-B14F-4D97-AF65-F5344CB8AC3E}">
        <p14:creationId xmlns:p14="http://schemas.microsoft.com/office/powerpoint/2010/main" val="575934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33"/>
          </p:nvPr>
        </p:nvSpPr>
        <p:spPr>
          <a:xfrm>
            <a:off x="11447502" y="6401750"/>
            <a:ext cx="278418" cy="274324"/>
          </a:xfrm>
        </p:spPr>
        <p:txBody>
          <a:bodyPr anchor="ctr">
            <a:normAutofit/>
          </a:bodyPr>
          <a:lstStyle/>
          <a:p>
            <a:pPr>
              <a:spcAft>
                <a:spcPts val="600"/>
              </a:spcAft>
            </a:pPr>
            <a:fld id="{19B51A1E-902D-48AF-9020-955120F399B6}" type="slidenum">
              <a:rPr lang="en-US" smtClean="0"/>
              <a:pPr>
                <a:spcAft>
                  <a:spcPts val="600"/>
                </a:spcAft>
              </a:pPr>
              <a:t>8</a:t>
            </a:fld>
            <a:endParaRPr lang="en-US"/>
          </a:p>
        </p:txBody>
      </p:sp>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bwMode="ltGray">
          <a:xfrm>
            <a:off x="432001" y="393590"/>
            <a:ext cx="3159612" cy="1600200"/>
          </a:xfrm>
        </p:spPr>
        <p:txBody>
          <a:bodyPr anchor="b">
            <a:normAutofit/>
          </a:bodyPr>
          <a:lstStyle/>
          <a:p>
            <a:r>
              <a:rPr lang="en-US" sz="2400" dirty="0"/>
              <a:t>Using our thinking strategies,</a:t>
            </a:r>
            <a:br>
              <a:rPr lang="en-US" sz="2400" dirty="0"/>
            </a:br>
            <a:r>
              <a:rPr lang="en-US" sz="2400" dirty="0"/>
              <a:t>let's reflect:</a:t>
            </a:r>
            <a:br>
              <a:rPr lang="en-US" sz="2400" dirty="0"/>
            </a:br>
            <a:endParaRPr lang="en-US" sz="2400" dirty="0"/>
          </a:p>
        </p:txBody>
      </p:sp>
      <p:sp>
        <p:nvSpPr>
          <p:cNvPr id="11" name="Rectangle 1">
            <a:extLst>
              <a:ext uri="{FF2B5EF4-FFF2-40B4-BE49-F238E27FC236}">
                <a16:creationId xmlns:a16="http://schemas.microsoft.com/office/drawing/2014/main" id="{499977DE-A135-41D3-B6DF-864AD8A97453}"/>
              </a:ext>
            </a:extLst>
          </p:cNvPr>
          <p:cNvSpPr>
            <a:spLocks noGrp="1" noChangeArrowheads="1"/>
          </p:cNvSpPr>
          <p:nvPr>
            <p:ph type="body" sz="half" idx="2"/>
          </p:nvPr>
        </p:nvSpPr>
        <p:spPr bwMode="auto">
          <a:xfrm>
            <a:off x="432001" y="2057400"/>
            <a:ext cx="3159125" cy="412591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lnSpcReduction="10000"/>
          </a:bodyPr>
          <a:lstStyle/>
          <a:p>
            <a:pPr algn="l" rtl="0"/>
            <a:r>
              <a:rPr lang="en-US" sz="2400" dirty="0">
                <a:effectLst/>
              </a:rPr>
              <a:t>What do I see in this image?</a:t>
            </a:r>
            <a:br>
              <a:rPr lang="en-US" sz="2400" dirty="0">
                <a:effectLst/>
              </a:rPr>
            </a:br>
            <a:endParaRPr lang="en-US" sz="2400" dirty="0">
              <a:effectLst/>
            </a:endParaRPr>
          </a:p>
          <a:p>
            <a:pPr algn="l" rtl="0"/>
            <a:r>
              <a:rPr lang="en-US" sz="2400" dirty="0">
                <a:effectLst/>
              </a:rPr>
              <a:t>At first glance I see...</a:t>
            </a:r>
            <a:br>
              <a:rPr lang="en-US" sz="2400" dirty="0">
                <a:effectLst/>
              </a:rPr>
            </a:br>
            <a:endParaRPr lang="en-US" sz="2400" dirty="0">
              <a:effectLst/>
            </a:endParaRPr>
          </a:p>
          <a:p>
            <a:pPr algn="l" rtl="0"/>
            <a:r>
              <a:rPr lang="en-US" sz="2400" dirty="0">
                <a:effectLst/>
              </a:rPr>
              <a:t>At second glance I see...</a:t>
            </a:r>
            <a:br>
              <a:rPr lang="en-US" sz="2400" dirty="0">
                <a:effectLst/>
              </a:rPr>
            </a:br>
            <a:endParaRPr lang="en-US" sz="2400" dirty="0">
              <a:effectLst/>
            </a:endParaRPr>
          </a:p>
          <a:p>
            <a:pPr algn="l" rtl="0"/>
            <a:r>
              <a:rPr lang="en-US" sz="2400" dirty="0">
                <a:effectLst/>
              </a:rPr>
              <a:t>What do I not see in this image?</a:t>
            </a:r>
            <a:br>
              <a:rPr lang="en-US" sz="2400" dirty="0">
                <a:effectLst/>
              </a:rPr>
            </a:br>
            <a:endParaRPr lang="en-US" sz="2400" dirty="0">
              <a:effectLst/>
            </a:endParaRPr>
          </a:p>
          <a:p>
            <a:pPr algn="l" rtl="0"/>
            <a:r>
              <a:rPr lang="en-US" sz="2400" dirty="0">
                <a:effectLst/>
              </a:rPr>
              <a:t>Why may that absence exist?</a:t>
            </a:r>
          </a:p>
          <a:p>
            <a:pPr marL="0" marR="0" lvl="0" indent="0" defTabSz="914400" rtl="0" eaLnBrk="0" fontAlgn="base" latinLnBrk="0" hangingPunct="0">
              <a:spcBef>
                <a:spcPct val="0"/>
              </a:spcBef>
              <a:spcAft>
                <a:spcPts val="600"/>
              </a:spcAft>
              <a:buClrTx/>
              <a:buSzTx/>
              <a:buFontTx/>
              <a:buNone/>
              <a:tabLst/>
            </a:pPr>
            <a:endParaRPr kumimoji="0" lang="en-US" altLang="en-US" b="0" i="0" u="none" strike="noStrike" cap="none" normalizeH="0" baseline="0" dirty="0">
              <a:ln>
                <a:noFill/>
              </a:ln>
              <a:effectLst/>
            </a:endParaRPr>
          </a:p>
        </p:txBody>
      </p:sp>
      <p:sp>
        <p:nvSpPr>
          <p:cNvPr id="13" name="Rectangle 12">
            <a:extLst>
              <a:ext uri="{FF2B5EF4-FFF2-40B4-BE49-F238E27FC236}">
                <a16:creationId xmlns:a16="http://schemas.microsoft.com/office/drawing/2014/main" id="{0D566E4D-C122-4006-A901-251DC7682EA4}"/>
              </a:ext>
            </a:extLst>
          </p:cNvPr>
          <p:cNvSpPr/>
          <p:nvPr/>
        </p:nvSpPr>
        <p:spPr>
          <a:xfrm>
            <a:off x="10048568" y="6263148"/>
            <a:ext cx="1317522" cy="51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5">
            <a:extLst>
              <a:ext uri="{FF2B5EF4-FFF2-40B4-BE49-F238E27FC236}">
                <a16:creationId xmlns:a16="http://schemas.microsoft.com/office/drawing/2014/main" id="{67AFD05C-1DC6-4A43-9C6D-F7DB20108087}"/>
              </a:ext>
            </a:extLst>
          </p:cNvPr>
          <p:cNvPicPr/>
          <p:nvPr/>
        </p:nvPicPr>
        <p:blipFill rotWithShape="1">
          <a:blip r:embed="rId3" cstate="print"/>
          <a:srcRect l="17544" r="20951" b="6921"/>
          <a:stretch/>
        </p:blipFill>
        <p:spPr>
          <a:xfrm>
            <a:off x="3990975" y="181926"/>
            <a:ext cx="7769024" cy="6081222"/>
          </a:xfrm>
          <a:prstGeom prst="rect">
            <a:avLst/>
          </a:prstGeom>
        </p:spPr>
      </p:pic>
    </p:spTree>
    <p:extLst>
      <p:ext uri="{BB962C8B-B14F-4D97-AF65-F5344CB8AC3E}">
        <p14:creationId xmlns:p14="http://schemas.microsoft.com/office/powerpoint/2010/main" val="2408522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33"/>
          </p:nvPr>
        </p:nvSpPr>
        <p:spPr>
          <a:xfrm>
            <a:off x="11447502" y="6401750"/>
            <a:ext cx="278418" cy="274324"/>
          </a:xfrm>
        </p:spPr>
        <p:txBody>
          <a:bodyPr anchor="ctr">
            <a:normAutofit/>
          </a:bodyPr>
          <a:lstStyle/>
          <a:p>
            <a:pPr>
              <a:spcAft>
                <a:spcPts val="600"/>
              </a:spcAft>
            </a:pPr>
            <a:fld id="{19B51A1E-902D-48AF-9020-955120F399B6}" type="slidenum">
              <a:rPr lang="en-US" smtClean="0"/>
              <a:pPr>
                <a:spcAft>
                  <a:spcPts val="600"/>
                </a:spcAft>
              </a:pPr>
              <a:t>9</a:t>
            </a:fld>
            <a:endParaRPr lang="en-US"/>
          </a:p>
        </p:txBody>
      </p:sp>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bwMode="ltGray">
          <a:xfrm>
            <a:off x="432001" y="393590"/>
            <a:ext cx="3159612" cy="1600200"/>
          </a:xfrm>
        </p:spPr>
        <p:txBody>
          <a:bodyPr anchor="b">
            <a:normAutofit/>
          </a:bodyPr>
          <a:lstStyle/>
          <a:p>
            <a:r>
              <a:rPr lang="en-US" sz="2400" dirty="0"/>
              <a:t>Using our thinking strategies let's reflect:</a:t>
            </a:r>
            <a:br>
              <a:rPr lang="en-US" sz="2400" dirty="0"/>
            </a:br>
            <a:endParaRPr lang="en-US" sz="2400" dirty="0"/>
          </a:p>
        </p:txBody>
      </p:sp>
      <p:sp>
        <p:nvSpPr>
          <p:cNvPr id="11" name="Rectangle 1">
            <a:extLst>
              <a:ext uri="{FF2B5EF4-FFF2-40B4-BE49-F238E27FC236}">
                <a16:creationId xmlns:a16="http://schemas.microsoft.com/office/drawing/2014/main" id="{499977DE-A135-41D3-B6DF-864AD8A97453}"/>
              </a:ext>
            </a:extLst>
          </p:cNvPr>
          <p:cNvSpPr>
            <a:spLocks noGrp="1" noChangeArrowheads="1"/>
          </p:cNvSpPr>
          <p:nvPr>
            <p:ph type="body" sz="half" idx="2"/>
          </p:nvPr>
        </p:nvSpPr>
        <p:spPr bwMode="auto">
          <a:xfrm>
            <a:off x="432001" y="2057400"/>
            <a:ext cx="3159125" cy="412591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92500" lnSpcReduction="10000"/>
          </a:bodyPr>
          <a:lstStyle/>
          <a:p>
            <a:pPr algn="l" rtl="0"/>
            <a:r>
              <a:rPr lang="en-US" sz="2800" dirty="0"/>
              <a:t>This image highlights the history of the Gamble Plantation on the official Florida State Parks and Recreation website.</a:t>
            </a:r>
          </a:p>
          <a:p>
            <a:pPr algn="l" rtl="0"/>
            <a:endParaRPr lang="en-US" sz="2800" dirty="0"/>
          </a:p>
          <a:p>
            <a:pPr algn="l" rtl="0"/>
            <a:r>
              <a:rPr lang="en-US" sz="2800" dirty="0"/>
              <a:t>What history is highlighted? </a:t>
            </a:r>
          </a:p>
          <a:p>
            <a:pPr algn="l" rtl="0"/>
            <a:r>
              <a:rPr lang="en-US" sz="2800" dirty="0"/>
              <a:t>What history might be missing?</a:t>
            </a:r>
            <a:endParaRPr kumimoji="0" lang="en-US" altLang="en-US" b="0" i="0" u="none" strike="noStrike" cap="none" normalizeH="0" baseline="0" dirty="0">
              <a:ln>
                <a:noFill/>
              </a:ln>
              <a:effectLst/>
            </a:endParaRPr>
          </a:p>
        </p:txBody>
      </p:sp>
      <p:sp>
        <p:nvSpPr>
          <p:cNvPr id="13" name="Rectangle 12">
            <a:extLst>
              <a:ext uri="{FF2B5EF4-FFF2-40B4-BE49-F238E27FC236}">
                <a16:creationId xmlns:a16="http://schemas.microsoft.com/office/drawing/2014/main" id="{0D566E4D-C122-4006-A901-251DC7682EA4}"/>
              </a:ext>
            </a:extLst>
          </p:cNvPr>
          <p:cNvSpPr/>
          <p:nvPr/>
        </p:nvSpPr>
        <p:spPr>
          <a:xfrm>
            <a:off x="10048568" y="6263148"/>
            <a:ext cx="1317522" cy="51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6">
            <a:extLst>
              <a:ext uri="{FF2B5EF4-FFF2-40B4-BE49-F238E27FC236}">
                <a16:creationId xmlns:a16="http://schemas.microsoft.com/office/drawing/2014/main" id="{E45AFE4C-4F94-46D1-9C10-BD7FA69C3AFB}"/>
              </a:ext>
            </a:extLst>
          </p:cNvPr>
          <p:cNvPicPr/>
          <p:nvPr/>
        </p:nvPicPr>
        <p:blipFill rotWithShape="1">
          <a:blip r:embed="rId3" cstate="print"/>
          <a:srcRect l="30906" t="47321" r="2863" b="10662"/>
          <a:stretch/>
        </p:blipFill>
        <p:spPr>
          <a:xfrm>
            <a:off x="3591126" y="181926"/>
            <a:ext cx="8168873" cy="6081222"/>
          </a:xfrm>
          <a:prstGeom prst="rect">
            <a:avLst/>
          </a:prstGeom>
        </p:spPr>
      </p:pic>
    </p:spTree>
    <p:extLst>
      <p:ext uri="{BB962C8B-B14F-4D97-AF65-F5344CB8AC3E}">
        <p14:creationId xmlns:p14="http://schemas.microsoft.com/office/powerpoint/2010/main" val="3635834677"/>
      </p:ext>
    </p:extLst>
  </p:cSld>
  <p:clrMapOvr>
    <a:masterClrMapping/>
  </p:clrMapOvr>
</p:sld>
</file>

<file path=ppt/theme/theme1.xml><?xml version="1.0" encoding="utf-8"?>
<a:theme xmlns:a="http://schemas.openxmlformats.org/drawingml/2006/main" name="Office Theme">
  <a:themeElements>
    <a:clrScheme name="Custom 134">
      <a:dk1>
        <a:srgbClr val="000000"/>
      </a:dk1>
      <a:lt1>
        <a:srgbClr val="FFFFFF"/>
      </a:lt1>
      <a:dk2>
        <a:srgbClr val="000000"/>
      </a:dk2>
      <a:lt2>
        <a:srgbClr val="FFFFFF"/>
      </a:lt2>
      <a:accent1>
        <a:srgbClr val="5CB8B3"/>
      </a:accent1>
      <a:accent2>
        <a:srgbClr val="F5D66E"/>
      </a:accent2>
      <a:accent3>
        <a:srgbClr val="D78189"/>
      </a:accent3>
      <a:accent4>
        <a:srgbClr val="7030A0"/>
      </a:accent4>
      <a:accent5>
        <a:srgbClr val="0070C0"/>
      </a:accent5>
      <a:accent6>
        <a:srgbClr val="C4D36D"/>
      </a:accent6>
      <a:hlink>
        <a:srgbClr val="54C3BD"/>
      </a:hlink>
      <a:folHlink>
        <a:srgbClr val="54C3BD"/>
      </a:folHlink>
    </a:clrScheme>
    <a:fontScheme name="Custom 15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7328976_Minimalist presentation_RVA_v4" id="{DA616D2A-CFEC-48D2-90FC-DF66CF8D2F8A}" vid="{8F2838F8-33B8-457C-9B19-1E5863B0E0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853D8350-BC36-420E-83B3-2CFFF4E97F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323504-CBC8-4A2F-BF86-8DF0D94D4A3D}">
  <ds:schemaRefs>
    <ds:schemaRef ds:uri="http://schemas.microsoft.com/sharepoint/v3/contenttype/forms"/>
  </ds:schemaRefs>
</ds:datastoreItem>
</file>

<file path=customXml/itemProps3.xml><?xml version="1.0" encoding="utf-8"?>
<ds:datastoreItem xmlns:ds="http://schemas.openxmlformats.org/officeDocument/2006/customXml" ds:itemID="{96100F67-BC3D-46B4-8D39-802DC9D7F2E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1138</TotalTime>
  <Words>1549</Words>
  <Application>Microsoft Office PowerPoint</Application>
  <PresentationFormat>Widescreen</PresentationFormat>
  <Paragraphs>117</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Corbel</vt:lpstr>
      <vt:lpstr>Times New Roman</vt:lpstr>
      <vt:lpstr>Office Theme</vt:lpstr>
      <vt:lpstr>The Gamble Plantation: </vt:lpstr>
      <vt:lpstr>PowerPoint Presentation</vt:lpstr>
      <vt:lpstr>Standards</vt:lpstr>
      <vt:lpstr>Learning Objectives</vt:lpstr>
      <vt:lpstr>Let's examine what we already know about plantations and plantation life</vt:lpstr>
      <vt:lpstr>Let's examine silences in our understanding of plantations &amp; plantation life</vt:lpstr>
      <vt:lpstr>Using our thinking strategies, let's reflect: </vt:lpstr>
      <vt:lpstr>Using our thinking strategies, let's reflect: </vt:lpstr>
      <vt:lpstr>Using our thinking strategies let's reflect: </vt:lpstr>
      <vt:lpstr>How do we know about slavery at the Gamble Plantation?</vt:lpstr>
      <vt:lpstr>PowerPoint Presentation</vt:lpstr>
      <vt:lpstr>PowerPoint Presentation</vt:lpstr>
      <vt:lpstr>PowerPoint Presentation</vt:lpstr>
      <vt:lpstr>Based on the documents, maps, and photographs, what role did slaves play in the establishment of the Gamble Plantation?</vt:lpstr>
      <vt:lpstr>art of John Sims</vt:lpstr>
      <vt:lpstr>PowerPoint Presentation</vt:lpstr>
      <vt:lpstr>PowerPoint Presentation</vt:lpstr>
      <vt:lpstr>PowerPoint Presentation</vt:lpstr>
      <vt:lpstr>Let’s Reflect</vt:lpstr>
      <vt:lpstr>Let’s Create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Gamble Plantation</dc:title>
  <dc:creator>Shannon Bartle</dc:creator>
  <cp:lastModifiedBy>Cruz, Barbara</cp:lastModifiedBy>
  <cp:revision>16</cp:revision>
  <dcterms:created xsi:type="dcterms:W3CDTF">2020-12-12T02:24:41Z</dcterms:created>
  <dcterms:modified xsi:type="dcterms:W3CDTF">2021-01-25T13:17:37Z</dcterms:modified>
</cp:coreProperties>
</file>